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258" r:id="rId6"/>
    <p:sldId id="259" r:id="rId7"/>
    <p:sldId id="281" r:id="rId8"/>
    <p:sldId id="268" r:id="rId9"/>
    <p:sldId id="262" r:id="rId10"/>
    <p:sldId id="282" r:id="rId11"/>
    <p:sldId id="283" r:id="rId12"/>
    <p:sldId id="284" r:id="rId13"/>
    <p:sldId id="286" r:id="rId14"/>
    <p:sldId id="269" r:id="rId15"/>
    <p:sldId id="265" r:id="rId16"/>
    <p:sldId id="294" r:id="rId17"/>
    <p:sldId id="288" r:id="rId18"/>
    <p:sldId id="289" r:id="rId19"/>
    <p:sldId id="290" r:id="rId20"/>
    <p:sldId id="291" r:id="rId21"/>
    <p:sldId id="295" r:id="rId22"/>
    <p:sldId id="296" r:id="rId23"/>
    <p:sldId id="292" r:id="rId24"/>
    <p:sldId id="293" r:id="rId25"/>
    <p:sldId id="297" r:id="rId26"/>
    <p:sldId id="270" r:id="rId27"/>
    <p:sldId id="267" r:id="rId28"/>
    <p:sldId id="298" r:id="rId29"/>
    <p:sldId id="299" r:id="rId30"/>
    <p:sldId id="300" r:id="rId31"/>
    <p:sldId id="301" r:id="rId32"/>
    <p:sldId id="302" r:id="rId33"/>
    <p:sldId id="303" r:id="rId34"/>
    <p:sldId id="304" r:id="rId35"/>
    <p:sldId id="305" r:id="rId36"/>
    <p:sldId id="306" r:id="rId37"/>
    <p:sldId id="308" r:id="rId38"/>
    <p:sldId id="309" r:id="rId39"/>
    <p:sldId id="310" r:id="rId40"/>
    <p:sldId id="311" r:id="rId41"/>
    <p:sldId id="312" r:id="rId42"/>
    <p:sldId id="314" r:id="rId43"/>
    <p:sldId id="315" r:id="rId44"/>
    <p:sldId id="316" r:id="rId45"/>
    <p:sldId id="318" r:id="rId46"/>
    <p:sldId id="319" r:id="rId47"/>
    <p:sldId id="317" r:id="rId48"/>
    <p:sldId id="320" r:id="rId49"/>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3839" userDrawn="1">
          <p15:clr>
            <a:srgbClr val="A4A3A4"/>
          </p15:clr>
        </p15:guide>
        <p15:guide id="3" pos="3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DD5"/>
    <a:srgbClr val="488BCE"/>
    <a:srgbClr val="3B3838"/>
    <a:srgbClr val="767171"/>
    <a:srgbClr val="2B37BE"/>
    <a:srgbClr val="3045C1"/>
    <a:srgbClr val="498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66" d="100"/>
          <a:sy n="66" d="100"/>
        </p:scale>
        <p:origin x="-120" y="-53"/>
      </p:cViewPr>
      <p:guideLst>
        <p:guide orient="horz" pos="2155"/>
        <p:guide pos="3839"/>
        <p:guide pos="3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78.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389A71-A3E6-4B5B-8F51-E283E7017CB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54226-8A8C-4F0E-A279-3CD62734CD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389A71-A3E6-4B5B-8F51-E283E7017CB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54226-8A8C-4F0E-A279-3CD62734CD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tags" Target="../tags/tag16.xml"/><Relationship Id="rId4" Type="http://schemas.openxmlformats.org/officeDocument/2006/relationships/image" Target="../media/image9.png"/><Relationship Id="rId3" Type="http://schemas.openxmlformats.org/officeDocument/2006/relationships/tags" Target="../tags/tag15.xml"/><Relationship Id="rId2" Type="http://schemas.openxmlformats.org/officeDocument/2006/relationships/image" Target="../media/image8.png"/><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9.xml"/><Relationship Id="rId4" Type="http://schemas.openxmlformats.org/officeDocument/2006/relationships/image" Target="../media/image12.png"/><Relationship Id="rId3" Type="http://schemas.openxmlformats.org/officeDocument/2006/relationships/tags" Target="../tags/tag18.xml"/><Relationship Id="rId2" Type="http://schemas.openxmlformats.org/officeDocument/2006/relationships/image" Target="../media/image11.png"/><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tags" Target="../tags/tag21.xml"/><Relationship Id="rId2" Type="http://schemas.openxmlformats.org/officeDocument/2006/relationships/image" Target="../media/image13.png"/><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tags" Target="../tags/tag2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tags" Target="../tags/tag2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0.png"/><Relationship Id="rId3" Type="http://schemas.openxmlformats.org/officeDocument/2006/relationships/tags" Target="../tags/tag27.xml"/><Relationship Id="rId2" Type="http://schemas.openxmlformats.org/officeDocument/2006/relationships/image" Target="../media/image19.png"/><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3.png"/><Relationship Id="rId3" Type="http://schemas.openxmlformats.org/officeDocument/2006/relationships/tags" Target="../tags/tag30.xml"/><Relationship Id="rId2" Type="http://schemas.openxmlformats.org/officeDocument/2006/relationships/image" Target="../media/image22.png"/><Relationship Id="rId1" Type="http://schemas.openxmlformats.org/officeDocument/2006/relationships/tags" Target="../tags/tag29.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20.png"/><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24.png"/><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5.png"/><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40.xml"/><Relationship Id="rId4" Type="http://schemas.openxmlformats.org/officeDocument/2006/relationships/image" Target="../media/image27.png"/><Relationship Id="rId3" Type="http://schemas.openxmlformats.org/officeDocument/2006/relationships/tags" Target="../tags/tag39.xml"/><Relationship Id="rId2" Type="http://schemas.openxmlformats.org/officeDocument/2006/relationships/image" Target="../media/image26.png"/><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png"/><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media/image29.png"/><Relationship Id="rId3" Type="http://schemas.openxmlformats.org/officeDocument/2006/relationships/tags" Target="../tags/tag42.xml"/><Relationship Id="rId2" Type="http://schemas.openxmlformats.org/officeDocument/2006/relationships/image" Target="../media/image28.png"/><Relationship Id="rId1" Type="http://schemas.openxmlformats.org/officeDocument/2006/relationships/tags" Target="../tags/tag4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tags" Target="../tags/tag4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image" Target="../media/image34.png"/><Relationship Id="rId3" Type="http://schemas.openxmlformats.org/officeDocument/2006/relationships/tags" Target="../tags/tag49.xml"/><Relationship Id="rId2" Type="http://schemas.openxmlformats.org/officeDocument/2006/relationships/image" Target="../media/image33.png"/><Relationship Id="rId10" Type="http://schemas.openxmlformats.org/officeDocument/2006/relationships/slideLayout" Target="../slideLayouts/slideLayout13.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37.png"/><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image" Target="../media/image36.png"/><Relationship Id="rId3" Type="http://schemas.openxmlformats.org/officeDocument/2006/relationships/tags" Target="../tags/tag56.xml"/><Relationship Id="rId2" Type="http://schemas.openxmlformats.org/officeDocument/2006/relationships/image" Target="../media/image35.png"/><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9.png"/><Relationship Id="rId1" Type="http://schemas.openxmlformats.org/officeDocument/2006/relationships/tags" Target="../tags/tag6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0.png"/><Relationship Id="rId1" Type="http://schemas.openxmlformats.org/officeDocument/2006/relationships/tags" Target="../tags/tag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tags" Target="../tags/tag65.xml"/><Relationship Id="rId4" Type="http://schemas.openxmlformats.org/officeDocument/2006/relationships/image" Target="../media/image41.png"/><Relationship Id="rId3" Type="http://schemas.openxmlformats.org/officeDocument/2006/relationships/tags" Target="../tags/tag64.xml"/><Relationship Id="rId2" Type="http://schemas.openxmlformats.org/officeDocument/2006/relationships/image" Target="../media/image19.png"/><Relationship Id="rId1" Type="http://schemas.openxmlformats.org/officeDocument/2006/relationships/tags" Target="../tags/tag63.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4.png"/><Relationship Id="rId3" Type="http://schemas.openxmlformats.org/officeDocument/2006/relationships/tags" Target="../tags/tag67.xml"/><Relationship Id="rId2" Type="http://schemas.openxmlformats.org/officeDocument/2006/relationships/image" Target="../media/image43.png"/><Relationship Id="rId1" Type="http://schemas.openxmlformats.org/officeDocument/2006/relationships/tags" Target="../tags/tag6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tags" Target="../tags/tag70.xml"/><Relationship Id="rId4" Type="http://schemas.openxmlformats.org/officeDocument/2006/relationships/image" Target="../media/image46.png"/><Relationship Id="rId3" Type="http://schemas.openxmlformats.org/officeDocument/2006/relationships/tags" Target="../tags/tag69.xml"/><Relationship Id="rId2" Type="http://schemas.openxmlformats.org/officeDocument/2006/relationships/image" Target="../media/image45.png"/><Relationship Id="rId1" Type="http://schemas.openxmlformats.org/officeDocument/2006/relationships/tags" Target="../tags/tag6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8.png"/><Relationship Id="rId1" Type="http://schemas.openxmlformats.org/officeDocument/2006/relationships/tags" Target="../tags/tag71.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tags" Target="../tags/tag7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0.png"/><Relationship Id="rId1" Type="http://schemas.openxmlformats.org/officeDocument/2006/relationships/tags" Target="../tags/tag73.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2.png"/><Relationship Id="rId3" Type="http://schemas.openxmlformats.org/officeDocument/2006/relationships/tags" Target="../tags/tag75.xml"/><Relationship Id="rId2" Type="http://schemas.openxmlformats.org/officeDocument/2006/relationships/image" Target="../media/image51.png"/><Relationship Id="rId1" Type="http://schemas.openxmlformats.org/officeDocument/2006/relationships/tags" Target="../tags/tag7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3.png"/><Relationship Id="rId1" Type="http://schemas.openxmlformats.org/officeDocument/2006/relationships/tags" Target="../tags/tag7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4.png"/><Relationship Id="rId1" Type="http://schemas.openxmlformats.org/officeDocument/2006/relationships/tags" Target="../tags/tag7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4.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tags" Target="../tags/tag12.xml"/><Relationship Id="rId1" Type="http://schemas.openxmlformats.org/officeDocument/2006/relationships/hyperlink" Target="https://blog.csdn.net/Uncle_wangcode/article/details/129181883&#12290;"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8250" y="1123950"/>
            <a:ext cx="2905125" cy="4524375"/>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矩形 7"/>
          <p:cNvSpPr/>
          <p:nvPr/>
        </p:nvSpPr>
        <p:spPr>
          <a:xfrm>
            <a:off x="3686175" y="1860441"/>
            <a:ext cx="914400" cy="217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文本框 6"/>
          <p:cNvSpPr txBox="1"/>
          <p:nvPr/>
        </p:nvSpPr>
        <p:spPr>
          <a:xfrm>
            <a:off x="1238250" y="2030730"/>
            <a:ext cx="5991860" cy="1424940"/>
          </a:xfrm>
          <a:prstGeom prst="rect">
            <a:avLst/>
          </a:prstGeom>
        </p:spPr>
        <p:txBody>
          <a:bodyPr wrap="square" rtlCol="0">
            <a:spAutoFit/>
          </a:bodyPr>
          <a:lstStyle/>
          <a:p>
            <a:pPr algn="just">
              <a:lnSpc>
                <a:spcPts val="5200"/>
              </a:lnSpc>
            </a:pPr>
            <a:r>
              <a:rPr lang="zh-CN" altLang="en-US" sz="4400" spc="130" dirty="0">
                <a:solidFill>
                  <a:schemeClr val="accent1"/>
                </a:solidFill>
                <a:effectLst>
                  <a:outerShdw blurRad="38100" dist="25400" dir="5400000" algn="ctr" rotWithShape="0">
                    <a:srgbClr val="6E747A">
                      <a:alpha val="43000"/>
                    </a:srgbClr>
                  </a:outerShdw>
                </a:effectLst>
                <a:latin typeface="思源黑体 CN Heavy" panose="020B0A00000000000000" pitchFamily="34" charset="-122"/>
                <a:ea typeface="思源黑体 CN Heavy" panose="020B0A00000000000000" pitchFamily="34" charset="-122"/>
              </a:rPr>
              <a:t>一种针对中国大学MOOC课程的新评分体系</a:t>
            </a:r>
            <a:endParaRPr lang="zh-CN" altLang="en-US" sz="4400" spc="130" dirty="0">
              <a:solidFill>
                <a:schemeClr val="accent1"/>
              </a:solidFill>
              <a:effectLst>
                <a:outerShdw blurRad="38100" dist="25400" dir="5400000" algn="ctr" rotWithShape="0">
                  <a:srgbClr val="6E747A">
                    <a:alpha val="43000"/>
                  </a:srgbClr>
                </a:outerShdw>
              </a:effectLst>
              <a:latin typeface="思源黑体 CN Heavy" panose="020B0A00000000000000" pitchFamily="34" charset="-122"/>
              <a:ea typeface="思源黑体 CN Heavy" panose="020B0A00000000000000" pitchFamily="34" charset="-122"/>
            </a:endParaRPr>
          </a:p>
        </p:txBody>
      </p:sp>
      <p:sp>
        <p:nvSpPr>
          <p:cNvPr id="10" name="矩形: 圆角 9"/>
          <p:cNvSpPr/>
          <p:nvPr/>
        </p:nvSpPr>
        <p:spPr>
          <a:xfrm>
            <a:off x="1507489" y="4078486"/>
            <a:ext cx="2216786" cy="507831"/>
          </a:xfrm>
          <a:prstGeom prst="roundRect">
            <a:avLst>
              <a:gd name="adj" fmla="val 50000"/>
            </a:avLst>
          </a:prstGeom>
          <a:gradFill>
            <a:gsLst>
              <a:gs pos="0">
                <a:srgbClr val="498FCF"/>
              </a:gs>
              <a:gs pos="100000">
                <a:srgbClr val="2B37B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07491" y="4032389"/>
            <a:ext cx="2301872" cy="583565"/>
          </a:xfrm>
          <a:prstGeom prst="rect">
            <a:avLst/>
          </a:prstGeom>
          <a:noFill/>
        </p:spPr>
        <p:txBody>
          <a:bodyPr wrap="square" rtlCol="0">
            <a:spAutoFit/>
          </a:bodyPr>
          <a:lstStyle/>
          <a:p>
            <a:pPr algn="ctr"/>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汇报人：</a:t>
            </a:r>
            <a:r>
              <a:rPr lang="en-US" altLang="zh-CN" sz="1600" dirty="0" err="1">
                <a:solidFill>
                  <a:schemeClr val="bg1">
                    <a:lumMod val="95000"/>
                  </a:schemeClr>
                </a:solidFill>
                <a:latin typeface="Segoe UI" panose="020B0502040204020203" pitchFamily="34" charset="0"/>
                <a:ea typeface="思源黑体 CN Medium" panose="020B0600000000000000" pitchFamily="34" charset="-122"/>
                <a:cs typeface="Segoe UI" panose="020B0502040204020203" pitchFamily="34" charset="0"/>
              </a:rPr>
              <a:t>10225101535</a:t>
            </a:r>
            <a:r>
              <a:rPr lang="zh-CN" altLang="en-US" sz="1600" dirty="0" err="1">
                <a:solidFill>
                  <a:schemeClr val="bg1">
                    <a:lumMod val="95000"/>
                  </a:schemeClr>
                </a:solidFill>
                <a:latin typeface="Segoe UI" panose="020B0502040204020203" pitchFamily="34" charset="0"/>
                <a:ea typeface="思源黑体 CN Medium" panose="020B0600000000000000" pitchFamily="34" charset="-122"/>
                <a:cs typeface="Segoe UI" panose="020B0502040204020203" pitchFamily="34" charset="0"/>
              </a:rPr>
              <a:t>徐翔宇</a:t>
            </a:r>
            <a:endParaRPr lang="zh-CN" altLang="en-US" sz="1600" dirty="0" err="1">
              <a:solidFill>
                <a:schemeClr val="bg1">
                  <a:lumMod val="95000"/>
                </a:schemeClr>
              </a:solidFill>
              <a:latin typeface="Segoe UI" panose="020B0502040204020203" pitchFamily="34" charset="0"/>
              <a:ea typeface="思源黑体 CN Medium" panose="020B0600000000000000" pitchFamily="34" charset="-122"/>
              <a:cs typeface="Segoe UI" panose="020B0502040204020203" pitchFamily="34" charset="0"/>
            </a:endParaRPr>
          </a:p>
        </p:txBody>
      </p:sp>
      <p:sp>
        <p:nvSpPr>
          <p:cNvPr id="12" name="矩形 11"/>
          <p:cNvSpPr/>
          <p:nvPr/>
        </p:nvSpPr>
        <p:spPr>
          <a:xfrm rot="17894215">
            <a:off x="7073906" y="215310"/>
            <a:ext cx="6864338" cy="6864338"/>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7894215">
            <a:off x="8331846" y="3075831"/>
            <a:ext cx="6864338" cy="6864338"/>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535431" y="4800600"/>
            <a:ext cx="5842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35431" y="4927600"/>
            <a:ext cx="2921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05180" y="285115"/>
            <a:ext cx="2684780" cy="583565"/>
          </a:xfrm>
          <a:prstGeom prst="rect">
            <a:avLst/>
          </a:prstGeom>
          <a:noFill/>
        </p:spPr>
        <p:txBody>
          <a:bodyPr wrap="square" rtlCol="0">
            <a:spAutoFit/>
          </a:bodyPr>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爬取全站</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评论</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4" name="直接连接符 3"/>
          <p:cNvCxnSpPr/>
          <p:nvPr/>
        </p:nvCxnSpPr>
        <p:spPr>
          <a:xfrm>
            <a:off x="889001" y="86846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89000" y="807720"/>
            <a:ext cx="9471025" cy="24187150"/>
          </a:xfrm>
          <a:prstGeom prst="rect">
            <a:avLst/>
          </a:prstGeom>
          <a:noFill/>
        </p:spPr>
        <p:txBody>
          <a:bodyPr wrap="square" rtlCol="0">
            <a:noAutofit/>
          </a:bodyPr>
          <a:p>
            <a:pPr indent="457200">
              <a:lnSpc>
                <a:spcPct val="150000"/>
              </a:lnSpc>
              <a:spcAft>
                <a:spcPts val="0"/>
              </a:spcAft>
            </a:pP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前面我们已知每个课程都有</a:t>
            </a:r>
            <a:r>
              <a:rPr lang="zh-CN" altLang="en-US" sz="1400" b="1" kern="100">
                <a:latin typeface="Segoe UI" panose="020B0502040204020203" pitchFamily="34" charset="0"/>
                <a:ea typeface="微软雅黑" panose="020B0503020204020204" pitchFamily="34" charset="-122"/>
                <a:cs typeface="Segoe UI" panose="020B0502040204020203" pitchFamily="34" charset="0"/>
                <a:sym typeface="+mn-ea"/>
              </a:rPr>
              <a:t>唯一的课程</a:t>
            </a:r>
            <a:r>
              <a:rPr lang="en-US" altLang="zh-CN" sz="1400" b="1" kern="100">
                <a:latin typeface="Segoe UI" panose="020B0502040204020203" pitchFamily="34" charset="0"/>
                <a:ea typeface="微软雅黑" panose="020B0503020204020204" pitchFamily="34" charset="-122"/>
                <a:cs typeface="Segoe UI" panose="020B0502040204020203" pitchFamily="34" charset="0"/>
                <a:sym typeface="+mn-ea"/>
              </a:rPr>
              <a:t>ID</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，并且我们</a:t>
            </a:r>
            <a:r>
              <a:rPr lang="zh-CN" altLang="en-US" sz="1400" b="1" kern="100">
                <a:latin typeface="Segoe UI" panose="020B0502040204020203" pitchFamily="34" charset="0"/>
                <a:ea typeface="微软雅黑" panose="020B0503020204020204" pitchFamily="34" charset="-122"/>
                <a:cs typeface="Segoe UI" panose="020B0502040204020203" pitchFamily="34" charset="0"/>
                <a:sym typeface="+mn-ea"/>
              </a:rPr>
              <a:t>捕获课程评论</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的方式也是通过</a:t>
            </a:r>
            <a:r>
              <a:rPr lang="zh-CN" altLang="en-US" sz="1400" b="1" kern="100">
                <a:latin typeface="Segoe UI" panose="020B0502040204020203" pitchFamily="34" charset="0"/>
                <a:ea typeface="微软雅黑" panose="020B0503020204020204" pitchFamily="34" charset="-122"/>
                <a:cs typeface="Segoe UI" panose="020B0502040204020203" pitchFamily="34" charset="0"/>
                <a:sym typeface="+mn-ea"/>
              </a:rPr>
              <a:t>课程</a:t>
            </a:r>
            <a:r>
              <a:rPr lang="en-US" altLang="zh-CN" sz="1400" b="1" kern="100">
                <a:latin typeface="Segoe UI" panose="020B0502040204020203" pitchFamily="34" charset="0"/>
                <a:ea typeface="微软雅黑" panose="020B0503020204020204" pitchFamily="34" charset="-122"/>
                <a:cs typeface="Segoe UI" panose="020B0502040204020203" pitchFamily="34" charset="0"/>
                <a:sym typeface="+mn-ea"/>
              </a:rPr>
              <a:t>ID</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来实现的。</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那么接下来的任务就是获得课程ID，</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但是</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由于MOOC的页面使用</a:t>
            </a:r>
            <a:r>
              <a:rPr lang="en-US" altLang="zh-CN" sz="1400" b="1" kern="100">
                <a:latin typeface="Segoe UI" panose="020B0502040204020203" pitchFamily="34" charset="0"/>
                <a:ea typeface="微软雅黑" panose="020B0503020204020204" pitchFamily="34" charset="-122"/>
                <a:cs typeface="Segoe UI" panose="020B0502040204020203" pitchFamily="34" charset="0"/>
                <a:sym typeface="+mn-ea"/>
              </a:rPr>
              <a:t>ajax技术动态刷新</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且网页源代码中同样不具有信息需要调用接口，因此这部分我偷懒使用了</a:t>
            </a:r>
            <a:r>
              <a:rPr lang="en-US" altLang="zh-CN" sz="1400" b="1" kern="100">
                <a:latin typeface="Segoe UI" panose="020B0502040204020203" pitchFamily="34" charset="0"/>
                <a:ea typeface="微软雅黑" panose="020B0503020204020204" pitchFamily="34" charset="-122"/>
                <a:cs typeface="Segoe UI" panose="020B0502040204020203" pitchFamily="34" charset="0"/>
                <a:sym typeface="+mn-ea"/>
              </a:rPr>
              <a:t>网络上已有的课程ID</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数据。</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但是</a:t>
            </a:r>
            <a:r>
              <a:rPr lang="zh-CN" altLang="en-US" sz="2400" b="1" kern="100">
                <a:latin typeface="Segoe UI" panose="020B0502040204020203" pitchFamily="34" charset="0"/>
                <a:ea typeface="微软雅黑" panose="020B0503020204020204" pitchFamily="34" charset="-122"/>
                <a:cs typeface="Segoe UI" panose="020B0502040204020203" pitchFamily="34" charset="0"/>
                <a:sym typeface="+mn-ea"/>
              </a:rPr>
              <a:t>评论内容都是自己爬取的！</a:t>
            </a:r>
            <a:endParaRPr lang="zh-CN" altLang="en-US" sz="2400" b="1" kern="100">
              <a:latin typeface="Segoe UI" panose="020B0502040204020203" pitchFamily="34" charset="0"/>
              <a:ea typeface="微软雅黑" panose="020B0503020204020204" pitchFamily="34" charset="-122"/>
              <a:cs typeface="Segoe UI" panose="020B0502040204020203" pitchFamily="34"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5088890" y="3496310"/>
            <a:ext cx="4775835" cy="217678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0" y="2162175"/>
            <a:ext cx="5046345" cy="3879850"/>
          </a:xfrm>
          <a:prstGeom prst="rect">
            <a:avLst/>
          </a:prstGeom>
        </p:spPr>
      </p:pic>
      <p:sp>
        <p:nvSpPr>
          <p:cNvPr id="9" name="文本框 8"/>
          <p:cNvSpPr txBox="1"/>
          <p:nvPr/>
        </p:nvSpPr>
        <p:spPr>
          <a:xfrm>
            <a:off x="1969770" y="2260600"/>
            <a:ext cx="2917190" cy="645160"/>
          </a:xfrm>
          <a:prstGeom prst="rect">
            <a:avLst/>
          </a:prstGeom>
          <a:noFill/>
        </p:spPr>
        <p:txBody>
          <a:bodyPr wrap="square" rtlCol="0">
            <a:spAutoFit/>
          </a:bodyPr>
          <a:p>
            <a:r>
              <a:rPr lang="zh-CN" altLang="en-US">
                <a:solidFill>
                  <a:srgbClr val="FF0000"/>
                </a:solidFill>
              </a:rPr>
              <a:t>表示爬取课程评论的文件夹，应该叫comments</a:t>
            </a:r>
            <a:endParaRPr lang="zh-CN" altLang="en-US">
              <a:solidFill>
                <a:srgbClr val="FF0000"/>
              </a:solidFill>
            </a:endParaRPr>
          </a:p>
        </p:txBody>
      </p:sp>
      <p:sp>
        <p:nvSpPr>
          <p:cNvPr id="10" name="文本框 9"/>
          <p:cNvSpPr txBox="1"/>
          <p:nvPr/>
        </p:nvSpPr>
        <p:spPr>
          <a:xfrm>
            <a:off x="3140710" y="5089525"/>
            <a:ext cx="1448435" cy="368300"/>
          </a:xfrm>
          <a:prstGeom prst="rect">
            <a:avLst/>
          </a:prstGeom>
          <a:noFill/>
        </p:spPr>
        <p:txBody>
          <a:bodyPr wrap="square" rtlCol="0">
            <a:spAutoFit/>
          </a:bodyPr>
          <a:p>
            <a:r>
              <a:rPr lang="zh-CN" altLang="en-US">
                <a:solidFill>
                  <a:srgbClr val="FF0000"/>
                </a:solidFill>
              </a:rPr>
              <a:t>共</a:t>
            </a:r>
            <a:r>
              <a:rPr lang="en-US" altLang="zh-CN">
                <a:solidFill>
                  <a:srgbClr val="FF0000"/>
                </a:solidFill>
              </a:rPr>
              <a:t>1922</a:t>
            </a:r>
            <a:r>
              <a:rPr lang="zh-CN" altLang="en-US">
                <a:solidFill>
                  <a:srgbClr val="FF0000"/>
                </a:solidFill>
              </a:rPr>
              <a:t>门课</a:t>
            </a:r>
            <a:endParaRPr lang="zh-CN" altLang="en-US">
              <a:solidFill>
                <a:srgbClr val="FF0000"/>
              </a:solidFill>
            </a:endParaRPr>
          </a:p>
        </p:txBody>
      </p:sp>
      <p:pic>
        <p:nvPicPr>
          <p:cNvPr id="11" name="图片 10"/>
          <p:cNvPicPr>
            <a:picLocks noChangeAspect="1"/>
          </p:cNvPicPr>
          <p:nvPr>
            <p:custDataLst>
              <p:tags r:id="rId5"/>
            </p:custDataLst>
          </p:nvPr>
        </p:nvPicPr>
        <p:blipFill>
          <a:blip r:embed="rId6"/>
          <a:stretch>
            <a:fillRect/>
          </a:stretch>
        </p:blipFill>
        <p:spPr>
          <a:xfrm>
            <a:off x="7066280" y="2061845"/>
            <a:ext cx="4850765" cy="47961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624570" y="43815"/>
            <a:ext cx="3240405" cy="583565"/>
          </a:xfrm>
          <a:prstGeom prst="rect">
            <a:avLst/>
          </a:prstGeom>
          <a:noFill/>
        </p:spPr>
        <p:txBody>
          <a:bodyPr wrap="square" rtlCol="0">
            <a:spAutoFit/>
          </a:bodyPr>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数据整合与</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清洗</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4" name="直接连接符 3"/>
          <p:cNvCxnSpPr/>
          <p:nvPr/>
        </p:nvCxnSpPr>
        <p:spPr>
          <a:xfrm>
            <a:off x="10720706" y="716697"/>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652135" y="716915"/>
            <a:ext cx="6043295" cy="22085300"/>
          </a:xfrm>
          <a:prstGeom prst="rect">
            <a:avLst/>
          </a:prstGeom>
          <a:noFill/>
        </p:spPr>
        <p:txBody>
          <a:bodyPr wrap="square" rtlCol="0">
            <a:noAutofit/>
          </a:bodyPr>
          <a:p>
            <a:pPr indent="457200">
              <a:lnSpc>
                <a:spcPct val="150000"/>
              </a:lnSpc>
              <a:spcAft>
                <a:spcPts val="0"/>
              </a:spcAft>
            </a:pPr>
            <a:r>
              <a:rPr lang="zh-CN" sz="1600" kern="100">
                <a:latin typeface="Segoe UI" panose="020B0502040204020203" pitchFamily="34" charset="0"/>
                <a:ea typeface="微软雅黑" panose="020B0503020204020204" pitchFamily="34" charset="-122"/>
                <a:cs typeface="Segoe UI" panose="020B0502040204020203" pitchFamily="34" charset="0"/>
                <a:sym typeface="+mn-ea"/>
              </a:rPr>
              <a:t>一、清洗</a:t>
            </a:r>
            <a:r>
              <a:rPr sz="1600" kern="100">
                <a:latin typeface="Segoe UI" panose="020B0502040204020203" pitchFamily="34" charset="0"/>
                <a:ea typeface="微软雅黑" panose="020B0503020204020204" pitchFamily="34" charset="-122"/>
                <a:cs typeface="Segoe UI" panose="020B0502040204020203" pitchFamily="34" charset="0"/>
                <a:sym typeface="+mn-ea"/>
              </a:rPr>
              <a:t>所有课程的基本信息，如开设课程的学校、老师、学生人数、课程ID等。这里的数据是</a:t>
            </a:r>
            <a:r>
              <a:rPr b="1" kern="100">
                <a:latin typeface="Segoe UI" panose="020B0502040204020203" pitchFamily="34" charset="0"/>
                <a:ea typeface="微软雅黑" panose="020B0503020204020204" pitchFamily="34" charset="-122"/>
                <a:cs typeface="Segoe UI" panose="020B0502040204020203" pitchFamily="34" charset="0"/>
                <a:sym typeface="+mn-ea"/>
              </a:rPr>
              <a:t>不包括评论数据</a:t>
            </a:r>
            <a:r>
              <a:rPr sz="1600" kern="100">
                <a:latin typeface="Segoe UI" panose="020B0502040204020203" pitchFamily="34" charset="0"/>
                <a:ea typeface="微软雅黑" panose="020B0503020204020204" pitchFamily="34" charset="-122"/>
                <a:cs typeface="Segoe UI" panose="020B0502040204020203" pitchFamily="34" charset="0"/>
                <a:sym typeface="+mn-ea"/>
              </a:rPr>
              <a:t>的课程基本内容。</a:t>
            </a:r>
            <a:endParaRPr sz="1600" kern="100">
              <a:latin typeface="Segoe UI" panose="020B0502040204020203" pitchFamily="34" charset="0"/>
              <a:ea typeface="微软雅黑" panose="020B0503020204020204" pitchFamily="34" charset="-122"/>
              <a:cs typeface="Segoe UI" panose="020B0502040204020203" pitchFamily="34"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0" y="0"/>
            <a:ext cx="5718175" cy="419163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7341235" y="2646680"/>
            <a:ext cx="4354195" cy="4097020"/>
          </a:xfrm>
          <a:prstGeom prst="rect">
            <a:avLst/>
          </a:prstGeom>
        </p:spPr>
      </p:pic>
      <p:sp>
        <p:nvSpPr>
          <p:cNvPr id="13" name="左箭头 12"/>
          <p:cNvSpPr/>
          <p:nvPr/>
        </p:nvSpPr>
        <p:spPr>
          <a:xfrm>
            <a:off x="4699635" y="627380"/>
            <a:ext cx="1381125" cy="5092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48970" y="4760595"/>
            <a:ext cx="5701030" cy="860425"/>
          </a:xfrm>
          <a:prstGeom prst="rect">
            <a:avLst/>
          </a:prstGeom>
          <a:noFill/>
        </p:spPr>
        <p:txBody>
          <a:bodyPr wrap="square" rtlCol="0">
            <a:spAutoFit/>
          </a:bodyPr>
          <a:p>
            <a:pPr indent="457200"/>
            <a:r>
              <a:rPr lang="zh-CN" altLang="en-US" sz="1600"/>
              <a:t>二、对</a:t>
            </a:r>
            <a:r>
              <a:rPr lang="zh-CN" altLang="en-US" b="1"/>
              <a:t>每一个课程的评论</a:t>
            </a:r>
            <a:r>
              <a:rPr lang="zh-CN" altLang="en-US" sz="1600"/>
              <a:t>清洗、去除评论内容中的无效信息，包括删除重复行、处理缺失数据、清理评论内容中的特殊字符和空白等。</a:t>
            </a:r>
            <a:endParaRPr lang="zh-CN" altLang="en-US" sz="1600"/>
          </a:p>
        </p:txBody>
      </p:sp>
      <p:sp>
        <p:nvSpPr>
          <p:cNvPr id="15" name="左箭头 14"/>
          <p:cNvSpPr/>
          <p:nvPr>
            <p:custDataLst>
              <p:tags r:id="rId5"/>
            </p:custDataLst>
          </p:nvPr>
        </p:nvSpPr>
        <p:spPr>
          <a:xfrm rot="10800000">
            <a:off x="5879465" y="5198110"/>
            <a:ext cx="1381125" cy="5092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9266"/>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03</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7996"/>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THREE</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30" y="3748405"/>
            <a:ext cx="7152005" cy="1568450"/>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多维度概览、制定量化规则</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054985" y="5433695"/>
            <a:ext cx="8761095" cy="1383665"/>
          </a:xfrm>
          <a:prstGeom prst="rect">
            <a:avLst/>
          </a:prstGeom>
        </p:spPr>
        <p:txBody>
          <a:bodyPr wrap="square">
            <a:spAutoFit/>
          </a:bodyPr>
          <a:lstStyle/>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在爬取数据的过程中我注意到，其实</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用户</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评论课程的同时会</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为课程打分</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，用户对课程的打分是衡量课程质量一个</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重要的指标</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同时用户也可以对认同的评论</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点赞</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，因此评论的点赞数也侧面反映该</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观点的受支持程度</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endParaRPr lang="en-US" altLang="zh-CN" sz="1400" kern="100">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57785" y="5380355"/>
            <a:ext cx="2619375" cy="107632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统计点赞数和评分</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235572" y="6571048"/>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01" name="图片 100"/>
          <p:cNvPicPr/>
          <p:nvPr>
            <p:custDataLst>
              <p:tags r:id="rId1"/>
            </p:custDataLst>
          </p:nvPr>
        </p:nvPicPr>
        <p:blipFill>
          <a:blip r:embed="rId2"/>
          <a:stretch>
            <a:fillRect/>
          </a:stretch>
        </p:blipFill>
        <p:spPr>
          <a:xfrm>
            <a:off x="435610" y="0"/>
            <a:ext cx="5189220" cy="5058410"/>
          </a:xfrm>
          <a:prstGeom prst="rect">
            <a:avLst/>
          </a:prstGeom>
          <a:noFill/>
          <a:ln w="9525">
            <a:noFill/>
          </a:ln>
        </p:spPr>
      </p:pic>
      <p:pic>
        <p:nvPicPr>
          <p:cNvPr id="102" name="图片 101"/>
          <p:cNvPicPr/>
          <p:nvPr>
            <p:custDataLst>
              <p:tags r:id="rId3"/>
            </p:custDataLst>
          </p:nvPr>
        </p:nvPicPr>
        <p:blipFill>
          <a:blip r:embed="rId4"/>
          <a:stretch>
            <a:fillRect/>
          </a:stretch>
        </p:blipFill>
        <p:spPr>
          <a:xfrm>
            <a:off x="6503035" y="60325"/>
            <a:ext cx="4888865" cy="5058410"/>
          </a:xfrm>
          <a:prstGeom prst="rect">
            <a:avLst/>
          </a:prstGeom>
          <a:noFill/>
          <a:ln w="9525">
            <a:noFill/>
          </a:ln>
        </p:spPr>
      </p:pic>
      <p:sp>
        <p:nvSpPr>
          <p:cNvPr id="5" name="文本框 4"/>
          <p:cNvSpPr txBox="1"/>
          <p:nvPr/>
        </p:nvSpPr>
        <p:spPr>
          <a:xfrm>
            <a:off x="336550" y="4453890"/>
            <a:ext cx="5499100" cy="3695700"/>
          </a:xfrm>
          <a:prstGeom prst="rect">
            <a:avLst/>
          </a:prstGeom>
          <a:noFill/>
        </p:spPr>
        <p:txBody>
          <a:bodyPr wrap="square" rtlCol="0">
            <a:noAutofit/>
          </a:bodyPr>
          <a:p>
            <a:pPr indent="457200"/>
            <a:r>
              <a:rPr lang="zh-CN" altLang="en-US" sz="1200"/>
              <a:t>在饼图中可以看到，所有课程中85.5%评论的点赞数都为0，高赞评论只占很小一部分，但是高赞评论作为很多学生都认同的观点，对于帮助我们了解课程质量是非常重要的。</a:t>
            </a:r>
            <a:endParaRPr lang="zh-CN" altLang="en-US" sz="1200"/>
          </a:p>
        </p:txBody>
      </p:sp>
      <p:sp>
        <p:nvSpPr>
          <p:cNvPr id="11" name="文本框 10"/>
          <p:cNvSpPr txBox="1"/>
          <p:nvPr/>
        </p:nvSpPr>
        <p:spPr>
          <a:xfrm>
            <a:off x="7309485" y="4598035"/>
            <a:ext cx="3479800" cy="460375"/>
          </a:xfrm>
          <a:prstGeom prst="rect">
            <a:avLst/>
          </a:prstGeom>
          <a:noFill/>
        </p:spPr>
        <p:txBody>
          <a:bodyPr wrap="square" rtlCol="0">
            <a:spAutoFit/>
          </a:bodyPr>
          <a:p>
            <a:pPr indent="457200" algn="l">
              <a:buClrTx/>
              <a:buSzTx/>
              <a:buFontTx/>
            </a:pPr>
            <a:r>
              <a:rPr lang="zh-CN" altLang="en-US" sz="1200"/>
              <a:t>看得出来大部分同学们对大多数课程的满意程度还是比较高的。</a:t>
            </a:r>
            <a:endParaRPr lang="zh-CN"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74190" y="5847715"/>
            <a:ext cx="8761095" cy="414020"/>
          </a:xfrm>
          <a:prstGeom prst="rect">
            <a:avLst/>
          </a:prstGeom>
        </p:spPr>
        <p:txBody>
          <a:bodyPr wrap="square">
            <a:spAutoFit/>
          </a:bodyPr>
          <a:lstStyle/>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可以看出各评分的评论都有大量点赞数，但是结合之前的统计结果，似乎用户还是更喜欢含蓄的评价。</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171450" y="2463165"/>
            <a:ext cx="1365250" cy="2061210"/>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统计点赞数和评分</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288912" y="4646363"/>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05" name="图片 104"/>
          <p:cNvPicPr/>
          <p:nvPr>
            <p:custDataLst>
              <p:tags r:id="rId1"/>
            </p:custDataLst>
          </p:nvPr>
        </p:nvPicPr>
        <p:blipFill>
          <a:blip r:embed="rId2"/>
          <a:stretch>
            <a:fillRect/>
          </a:stretch>
        </p:blipFill>
        <p:spPr>
          <a:xfrm>
            <a:off x="2454275" y="25400"/>
            <a:ext cx="6377305" cy="524065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7425" y="169545"/>
            <a:ext cx="8761095" cy="922020"/>
          </a:xfrm>
          <a:prstGeom prst="rect">
            <a:avLst/>
          </a:prstGeom>
        </p:spPr>
        <p:txBody>
          <a:bodyPr wrap="square">
            <a:spAutoFit/>
          </a:bodyPr>
          <a:lstStyle/>
          <a:p>
            <a:pPr indent="457200">
              <a:lnSpc>
                <a:spcPct val="150000"/>
              </a:lnSpc>
              <a:spcAft>
                <a:spcPts val="0"/>
              </a:spcAft>
            </a:pPr>
            <a:r>
              <a:rPr lang="en-US" altLang="zh-CN"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我们可以</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再</a:t>
            </a:r>
            <a:r>
              <a:rPr lang="en-US" altLang="zh-CN"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看一下</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用户的</a:t>
            </a:r>
            <a:r>
              <a:rPr lang="en-US" altLang="zh-CN"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评论长度的分布，因为评论长度通常代表用户</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在写这条评论时</a:t>
            </a:r>
            <a:endPar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lang="en-US" altLang="zh-CN" sz="20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情感投入</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0" y="0"/>
            <a:ext cx="287464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评论长度分布</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74282" y="583633"/>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p:cNvPicPr/>
          <p:nvPr>
            <p:custDataLst>
              <p:tags r:id="rId1"/>
            </p:custDataLst>
          </p:nvPr>
        </p:nvPicPr>
        <p:blipFill>
          <a:blip r:embed="rId2"/>
          <a:stretch>
            <a:fillRect/>
          </a:stretch>
        </p:blipFill>
        <p:spPr>
          <a:xfrm>
            <a:off x="329565" y="1101090"/>
            <a:ext cx="7475220" cy="5745480"/>
          </a:xfrm>
          <a:prstGeom prst="rect">
            <a:avLst/>
          </a:prstGeom>
          <a:noFill/>
          <a:ln w="9525">
            <a:noFill/>
          </a:ln>
        </p:spPr>
      </p:pic>
      <p:sp>
        <p:nvSpPr>
          <p:cNvPr id="2" name="文本框 1"/>
          <p:cNvSpPr txBox="1"/>
          <p:nvPr/>
        </p:nvSpPr>
        <p:spPr>
          <a:xfrm>
            <a:off x="3271520" y="2783840"/>
            <a:ext cx="4264025" cy="645160"/>
          </a:xfrm>
          <a:prstGeom prst="rect">
            <a:avLst/>
          </a:prstGeom>
          <a:noFill/>
        </p:spPr>
        <p:txBody>
          <a:bodyPr wrap="square" rtlCol="0">
            <a:spAutoFit/>
          </a:bodyPr>
          <a:p>
            <a:r>
              <a:rPr lang="zh-CN" altLang="en-US"/>
              <a:t>Average Length: 19.044191101261507</a:t>
            </a:r>
            <a:endParaRPr lang="zh-CN" altLang="en-US"/>
          </a:p>
          <a:p>
            <a:r>
              <a:rPr lang="zh-CN" altLang="en-US"/>
              <a:t>Median Length: 11.0</a:t>
            </a:r>
            <a:endParaRPr lang="zh-CN" altLang="en-US"/>
          </a:p>
        </p:txBody>
      </p:sp>
      <p:sp>
        <p:nvSpPr>
          <p:cNvPr id="3" name="文本框 2"/>
          <p:cNvSpPr txBox="1"/>
          <p:nvPr/>
        </p:nvSpPr>
        <p:spPr>
          <a:xfrm>
            <a:off x="8194675" y="3823970"/>
            <a:ext cx="3997325" cy="2201545"/>
          </a:xfrm>
          <a:prstGeom prst="rect">
            <a:avLst/>
          </a:prstGeom>
          <a:noFill/>
        </p:spPr>
        <p:txBody>
          <a:bodyPr wrap="square" rtlCol="0">
            <a:noAutofit/>
          </a:bodyPr>
          <a:p>
            <a:pPr indent="457200">
              <a:lnSpc>
                <a:spcPct val="150000"/>
              </a:lnSpc>
            </a:pPr>
            <a:r>
              <a:rPr lang="zh-CN" altLang="en-US"/>
              <a:t>我们可以看到评论的平均长度在19，中位数在11。说明大部分评论都比较</a:t>
            </a:r>
            <a:r>
              <a:rPr lang="zh-CN" altLang="en-US" b="1"/>
              <a:t>简短</a:t>
            </a:r>
            <a:r>
              <a:rPr lang="zh-CN" altLang="en-US"/>
              <a:t>。</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82015" y="409575"/>
            <a:ext cx="8761095" cy="922020"/>
          </a:xfrm>
          <a:prstGeom prst="rect">
            <a:avLst/>
          </a:prstGeom>
        </p:spPr>
        <p:txBody>
          <a:bodyPr wrap="square">
            <a:sp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但是有时我们读取内容需要依靠</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分词</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然确认语句含义，因此统计</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有效词</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也很有意义。 下面这段函数的作用是将评论内容进行分词处理，同时去</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除停用词</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部分。</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0" y="0"/>
            <a:ext cx="287464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分词</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74282" y="583633"/>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1411605" y="1331595"/>
            <a:ext cx="8425180" cy="5121910"/>
          </a:xfrm>
          <a:prstGeom prst="rect">
            <a:avLst/>
          </a:prstGeom>
        </p:spPr>
      </p:pic>
      <p:sp>
        <p:nvSpPr>
          <p:cNvPr id="6" name="文本框 5"/>
          <p:cNvSpPr txBox="1"/>
          <p:nvPr/>
        </p:nvSpPr>
        <p:spPr>
          <a:xfrm>
            <a:off x="10240010" y="2388235"/>
            <a:ext cx="1590040" cy="3276600"/>
          </a:xfrm>
          <a:prstGeom prst="rect">
            <a:avLst/>
          </a:prstGeom>
          <a:noFill/>
        </p:spPr>
        <p:txBody>
          <a:bodyPr wrap="square" rtlCol="0">
            <a:spAutoFit/>
          </a:bodyPr>
          <a:p>
            <a:pPr indent="457200">
              <a:lnSpc>
                <a:spcPct val="150000"/>
              </a:lnSpc>
            </a:pPr>
            <a:r>
              <a:rPr lang="zh-CN" altLang="en-US" b="1">
                <a:solidFill>
                  <a:srgbClr val="FF0000"/>
                </a:solidFill>
              </a:rPr>
              <a:t>停用词</a:t>
            </a:r>
            <a:r>
              <a:rPr lang="zh-CN" altLang="en-US" sz="1400">
                <a:solidFill>
                  <a:schemeClr val="accent1"/>
                </a:solidFill>
              </a:rPr>
              <a:t>是指在文本中频繁出现但对文本分析任务</a:t>
            </a:r>
            <a:r>
              <a:rPr lang="zh-CN" altLang="en-US" b="1">
                <a:solidFill>
                  <a:srgbClr val="FF0000"/>
                </a:solidFill>
              </a:rPr>
              <a:t>没有实质性帮助</a:t>
            </a:r>
            <a:r>
              <a:rPr lang="zh-CN" altLang="en-US" sz="1400">
                <a:solidFill>
                  <a:schemeClr val="accent1"/>
                </a:solidFill>
              </a:rPr>
              <a:t>的常见词语。停用词通常是一些常见的功能词、代词、介词和连词等</a:t>
            </a:r>
            <a:endParaRPr lang="zh-CN" altLang="en-US" sz="140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8120" y="1797685"/>
            <a:ext cx="2677160" cy="2168525"/>
          </a:xfrm>
          <a:prstGeom prst="rect">
            <a:avLst/>
          </a:prstGeom>
        </p:spPr>
        <p:txBody>
          <a:bodyPr wrap="square">
            <a:sp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现在我们已经得到了将评论内容分词的结果，接下来我们再</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统计</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一下分词后词语数量的分布。</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395605" y="1005840"/>
            <a:ext cx="287464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分词的分布</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1589473"/>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04" name="图片 103"/>
          <p:cNvPicPr/>
          <p:nvPr>
            <p:custDataLst>
              <p:tags r:id="rId1"/>
            </p:custDataLst>
          </p:nvPr>
        </p:nvPicPr>
        <p:blipFill>
          <a:blip r:embed="rId2"/>
          <a:stretch>
            <a:fillRect/>
          </a:stretch>
        </p:blipFill>
        <p:spPr>
          <a:xfrm>
            <a:off x="3183255" y="62230"/>
            <a:ext cx="8836025" cy="6734175"/>
          </a:xfrm>
          <a:prstGeom prst="rect">
            <a:avLst/>
          </a:prstGeom>
          <a:noFill/>
          <a:ln w="9525">
            <a:noFill/>
          </a:ln>
        </p:spPr>
      </p:pic>
      <p:sp>
        <p:nvSpPr>
          <p:cNvPr id="2" name="文本框 1"/>
          <p:cNvSpPr txBox="1"/>
          <p:nvPr/>
        </p:nvSpPr>
        <p:spPr>
          <a:xfrm>
            <a:off x="6859905" y="2824480"/>
            <a:ext cx="4721225" cy="645160"/>
          </a:xfrm>
          <a:prstGeom prst="rect">
            <a:avLst/>
          </a:prstGeom>
          <a:noFill/>
        </p:spPr>
        <p:txBody>
          <a:bodyPr wrap="square" rtlCol="0">
            <a:spAutoFit/>
          </a:bodyPr>
          <a:p>
            <a:r>
              <a:rPr lang="zh-CN" altLang="en-US"/>
              <a:t>Average Length: 4.287818217979316</a:t>
            </a:r>
            <a:endParaRPr lang="zh-CN" altLang="en-US"/>
          </a:p>
          <a:p>
            <a:r>
              <a:rPr lang="zh-CN" altLang="en-US"/>
              <a:t>Median Length: 2.0</a:t>
            </a:r>
            <a:endParaRPr lang="zh-CN" altLang="en-US"/>
          </a:p>
        </p:txBody>
      </p:sp>
      <p:sp>
        <p:nvSpPr>
          <p:cNvPr id="3" name="文本框 2"/>
          <p:cNvSpPr txBox="1"/>
          <p:nvPr/>
        </p:nvSpPr>
        <p:spPr>
          <a:xfrm>
            <a:off x="198120" y="4174490"/>
            <a:ext cx="2877820" cy="1753235"/>
          </a:xfrm>
          <a:prstGeom prst="rect">
            <a:avLst/>
          </a:prstGeom>
          <a:noFill/>
        </p:spPr>
        <p:txBody>
          <a:bodyPr wrap="square" rtlCol="0" anchor="t">
            <a:spAutoFit/>
          </a:bodyPr>
          <a:p>
            <a:pPr indent="457200">
              <a:lnSpc>
                <a:spcPct val="150000"/>
              </a:lnSpc>
            </a:pPr>
            <a:r>
              <a:rPr kern="100">
                <a:latin typeface="Segoe UI" panose="020B0502040204020203" pitchFamily="34" charset="0"/>
                <a:ea typeface="微软雅黑" panose="020B0503020204020204" pitchFamily="34" charset="-122"/>
                <a:cs typeface="Segoe UI" panose="020B0502040204020203" pitchFamily="34" charset="0"/>
              </a:rPr>
              <a:t>可以看到分词数量下降的很厉害，平均只有4.28。也就是说其实评论包含的情感很</a:t>
            </a:r>
            <a:r>
              <a:rPr b="1" kern="100">
                <a:latin typeface="Segoe UI" panose="020B0502040204020203" pitchFamily="34" charset="0"/>
                <a:ea typeface="微软雅黑" panose="020B0503020204020204" pitchFamily="34" charset="-122"/>
                <a:cs typeface="Segoe UI" panose="020B0502040204020203" pitchFamily="34" charset="0"/>
              </a:rPr>
              <a:t>简单</a:t>
            </a:r>
            <a:r>
              <a:rPr kern="100">
                <a:latin typeface="Segoe UI" panose="020B0502040204020203" pitchFamily="34" charset="0"/>
                <a:ea typeface="微软雅黑" panose="020B0503020204020204" pitchFamily="34" charset="-122"/>
                <a:cs typeface="Segoe UI" panose="020B0502040204020203" pitchFamily="34" charset="0"/>
              </a:rPr>
              <a:t>。</a:t>
            </a:r>
            <a:endParaRPr kern="100">
              <a:latin typeface="Segoe UI" panose="020B0502040204020203" pitchFamily="34" charset="0"/>
              <a:ea typeface="微软雅黑" panose="020B0503020204020204" pitchFamily="34" charset="-122"/>
              <a:cs typeface="Segoe UI" panose="020B050204020402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99235" y="369570"/>
            <a:ext cx="9598025" cy="6323965"/>
          </a:xfrm>
          <a:prstGeom prst="rect">
            <a:avLst/>
          </a:prstGeom>
        </p:spPr>
        <p:txBody>
          <a:bodyPr wrap="square">
            <a:sp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我将统计平均评分、含权评分、和各评分的评论数、评分的方差</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含权重的均分的计算方法：</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最终评分</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权重</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endPar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点赞数说明了该评论的受认可程度，但是点赞对课程的褒贬程度我认为不应该超过评论，因此我希望以此方式来保证高赞评论权重的合理性</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分情感：在目前阶段，我选择将高于3的评论视作正面评论，低于3的视作负面评论，其余则为中性评论。因此计算评分时我将源数据减去期望3再乘以权重以此保证权重可以起到正确的效果。但是在后续，我会选择一些其他方法来验证该用户的评论与其评分是否相符来避免用户评分错误的问题出现。</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评分的方差则是为了考察学生对课程的评价是否存在两极分化的情况</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，但是这里并没有将其纳入评分标准</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335280" y="369570"/>
            <a:ext cx="239395" cy="304609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制定量化规则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3415733"/>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3225165" y="1338580"/>
            <a:ext cx="2593340" cy="110744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225165" y="2534285"/>
            <a:ext cx="2424430" cy="657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239395" cy="2061210"/>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代码实现</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2530543"/>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1572895" y="271145"/>
            <a:ext cx="7325360" cy="53009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10213918" y="1260372"/>
            <a:ext cx="6864338" cy="6864338"/>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142046" y="4120893"/>
            <a:ext cx="6864338" cy="6864338"/>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38250" y="1123950"/>
            <a:ext cx="2905125" cy="4524375"/>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矩形 4"/>
          <p:cNvSpPr/>
          <p:nvPr/>
        </p:nvSpPr>
        <p:spPr>
          <a:xfrm>
            <a:off x="3686175" y="2070101"/>
            <a:ext cx="914400" cy="2381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25600" y="3340268"/>
            <a:ext cx="4318000" cy="769441"/>
          </a:xfrm>
          <a:prstGeom prst="rect">
            <a:avLst/>
          </a:prstGeom>
          <a:noFill/>
        </p:spPr>
        <p:txBody>
          <a:bodyPr wrap="square" rtlCol="0">
            <a:spAutoFit/>
          </a:bodyPr>
          <a:lstStyle/>
          <a:p>
            <a:r>
              <a:rPr lang="en-US" altLang="zh-CN" sz="4400" b="1" spc="120"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rPr>
              <a:t>CONTENTS</a:t>
            </a:r>
            <a:endParaRPr lang="zh-CN" altLang="en-US" sz="4400" b="1" spc="120"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endParaRPr>
          </a:p>
        </p:txBody>
      </p:sp>
      <p:cxnSp>
        <p:nvCxnSpPr>
          <p:cNvPr id="7" name="直接连接符 6"/>
          <p:cNvCxnSpPr/>
          <p:nvPr/>
        </p:nvCxnSpPr>
        <p:spPr>
          <a:xfrm>
            <a:off x="1802131" y="338433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74800" y="2542706"/>
            <a:ext cx="3800475" cy="858633"/>
          </a:xfrm>
          <a:prstGeom prst="rect">
            <a:avLst/>
          </a:prstGeom>
          <a:noFill/>
        </p:spPr>
        <p:txBody>
          <a:bodyPr wrap="square" rtlCol="0">
            <a:spAutoFit/>
          </a:bodyPr>
          <a:lstStyle/>
          <a:p>
            <a:pPr>
              <a:lnSpc>
                <a:spcPts val="5200"/>
              </a:lnSpc>
            </a:pPr>
            <a:r>
              <a:rPr lang="zh-CN" altLang="en-US" sz="8000" spc="130" dirty="0">
                <a:solidFill>
                  <a:schemeClr val="bg2">
                    <a:lumMod val="25000"/>
                  </a:schemeClr>
                </a:solidFill>
                <a:latin typeface="思源黑体 CN Heavy" panose="020B0A00000000000000" pitchFamily="34" charset="-122"/>
                <a:ea typeface="思源黑体 CN Heavy" panose="020B0A00000000000000" pitchFamily="34" charset="-122"/>
              </a:rPr>
              <a:t>目录</a:t>
            </a:r>
            <a:endParaRPr lang="zh-CN" altLang="en-US" sz="80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cxnSp>
        <p:nvCxnSpPr>
          <p:cNvPr id="11" name="直接连接符 10"/>
          <p:cNvCxnSpPr/>
          <p:nvPr/>
        </p:nvCxnSpPr>
        <p:spPr>
          <a:xfrm flipH="1">
            <a:off x="3753074" y="1705859"/>
            <a:ext cx="823234" cy="67991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777341" y="1932929"/>
            <a:ext cx="823234" cy="67991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785735" y="1358148"/>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785735" y="1412123"/>
            <a:ext cx="692727" cy="58356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dirty="0"/>
              <a:t>02</a:t>
            </a:r>
            <a:endParaRPr lang="zh-CN" altLang="en-US" dirty="0"/>
          </a:p>
        </p:txBody>
      </p:sp>
      <p:sp>
        <p:nvSpPr>
          <p:cNvPr id="16" name="矩形 15"/>
          <p:cNvSpPr/>
          <p:nvPr/>
        </p:nvSpPr>
        <p:spPr>
          <a:xfrm>
            <a:off x="7785735" y="2497684"/>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785735" y="2551659"/>
            <a:ext cx="692727" cy="583565"/>
          </a:xfrm>
          <a:prstGeom prst="rect">
            <a:avLst/>
          </a:prstGeom>
          <a:noFill/>
        </p:spPr>
        <p:txBody>
          <a:bodyPr wrap="square" rtlCol="0">
            <a:spAutoFit/>
          </a:bodyPr>
          <a:lstStyle/>
          <a:p>
            <a:pPr algn="ctr"/>
            <a:r>
              <a:rPr lang="en-US" altLang="zh-CN" sz="3200" b="1"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rPr>
              <a:t>04</a:t>
            </a:r>
            <a:endParaRPr lang="zh-CN" altLang="en-US" sz="3200" b="1"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endParaRPr>
          </a:p>
        </p:txBody>
      </p:sp>
      <p:sp>
        <p:nvSpPr>
          <p:cNvPr id="18" name="矩形 17"/>
          <p:cNvSpPr/>
          <p:nvPr/>
        </p:nvSpPr>
        <p:spPr>
          <a:xfrm>
            <a:off x="7785735" y="3637220"/>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785735" y="3691195"/>
            <a:ext cx="692727" cy="58356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dirty="0"/>
              <a:t>06</a:t>
            </a:r>
            <a:endParaRPr lang="zh-CN" altLang="en-US" dirty="0"/>
          </a:p>
        </p:txBody>
      </p:sp>
      <p:sp>
        <p:nvSpPr>
          <p:cNvPr id="22"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8634325" y="1232454"/>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02</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23"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8634325" y="2392772"/>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04</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24"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8634325" y="3511526"/>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06</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26" name="文本框 25"/>
          <p:cNvSpPr txBox="1"/>
          <p:nvPr/>
        </p:nvSpPr>
        <p:spPr>
          <a:xfrm>
            <a:off x="8634325" y="1735305"/>
            <a:ext cx="3117272" cy="706755"/>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数据收集、</a:t>
            </a:r>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整合、清洗</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a:p>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27" name="文本框 26"/>
          <p:cNvSpPr txBox="1"/>
          <p:nvPr/>
        </p:nvSpPr>
        <p:spPr>
          <a:xfrm>
            <a:off x="8634325" y="2864449"/>
            <a:ext cx="3117272" cy="706755"/>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使用深度学习</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模型提高数据准确度</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28" name="文本框 27"/>
          <p:cNvSpPr txBox="1"/>
          <p:nvPr/>
        </p:nvSpPr>
        <p:spPr>
          <a:xfrm>
            <a:off x="8634325" y="3993593"/>
            <a:ext cx="3117272" cy="398780"/>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面向用户功能整合</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08" name="矩形 107"/>
          <p:cNvSpPr/>
          <p:nvPr/>
        </p:nvSpPr>
        <p:spPr>
          <a:xfrm>
            <a:off x="4988560" y="1405138"/>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4988560" y="1459113"/>
            <a:ext cx="692727" cy="58356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dirty="0"/>
              <a:t>01</a:t>
            </a:r>
            <a:endParaRPr lang="zh-CN" altLang="en-US" dirty="0"/>
          </a:p>
        </p:txBody>
      </p:sp>
      <p:sp>
        <p:nvSpPr>
          <p:cNvPr id="110" name="矩形 109"/>
          <p:cNvSpPr/>
          <p:nvPr/>
        </p:nvSpPr>
        <p:spPr>
          <a:xfrm>
            <a:off x="4988560" y="2544674"/>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p:cNvSpPr txBox="1"/>
          <p:nvPr/>
        </p:nvSpPr>
        <p:spPr>
          <a:xfrm>
            <a:off x="4988560" y="2598649"/>
            <a:ext cx="692727" cy="583565"/>
          </a:xfrm>
          <a:prstGeom prst="rect">
            <a:avLst/>
          </a:prstGeom>
          <a:noFill/>
        </p:spPr>
        <p:txBody>
          <a:bodyPr wrap="square" rtlCol="0">
            <a:spAutoFit/>
          </a:bodyPr>
          <a:lstStyle/>
          <a:p>
            <a:pPr algn="ctr"/>
            <a:r>
              <a:rPr lang="en-US" altLang="zh-CN" sz="3200" b="1"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rPr>
              <a:t>03</a:t>
            </a:r>
            <a:endParaRPr lang="zh-CN" altLang="en-US" sz="3200" b="1"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endParaRPr>
          </a:p>
        </p:txBody>
      </p:sp>
      <p:sp>
        <p:nvSpPr>
          <p:cNvPr id="112" name="矩形 111"/>
          <p:cNvSpPr/>
          <p:nvPr/>
        </p:nvSpPr>
        <p:spPr>
          <a:xfrm>
            <a:off x="4988560" y="3684210"/>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4988560" y="3738185"/>
            <a:ext cx="692727" cy="58356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dirty="0"/>
              <a:t>05</a:t>
            </a:r>
            <a:endParaRPr lang="zh-CN" altLang="en-US" dirty="0"/>
          </a:p>
        </p:txBody>
      </p:sp>
      <p:sp>
        <p:nvSpPr>
          <p:cNvPr id="116"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837150" y="1279444"/>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01</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117"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837150" y="2439762"/>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03</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118"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837150" y="3558516"/>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05</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120" name="文本框 119"/>
          <p:cNvSpPr txBox="1"/>
          <p:nvPr/>
        </p:nvSpPr>
        <p:spPr>
          <a:xfrm>
            <a:off x="5837150" y="1782295"/>
            <a:ext cx="3117272" cy="398780"/>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rPr>
              <a:t>前言</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121" name="文本框 120"/>
          <p:cNvSpPr txBox="1"/>
          <p:nvPr/>
        </p:nvSpPr>
        <p:spPr>
          <a:xfrm>
            <a:off x="5837150" y="2911439"/>
            <a:ext cx="3117272" cy="1014730"/>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多维度概览、</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制定量化规则</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a:p>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122" name="文本框 121"/>
          <p:cNvSpPr txBox="1"/>
          <p:nvPr/>
        </p:nvSpPr>
        <p:spPr>
          <a:xfrm>
            <a:off x="5837150" y="4040583"/>
            <a:ext cx="3117272" cy="398780"/>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优化量化规则</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30120" y="5745480"/>
            <a:ext cx="9295130" cy="2397125"/>
          </a:xfrm>
          <a:prstGeom prst="rect">
            <a:avLst/>
          </a:prstGeom>
        </p:spPr>
        <p:txBody>
          <a:bodyPr wrap="square">
            <a:no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我们可以了解一下含权评分最低的课是什么样的。低质量的课看似</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糟糕程度不严重</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，且评价没有很差的课，但是了解课程主页</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一言难尽。</a:t>
            </a:r>
            <a:endPar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335280" y="369570"/>
            <a:ext cx="189484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分析</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结果</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101158"/>
            <a:ext cx="126682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2473325" y="168910"/>
            <a:ext cx="2533650" cy="52673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007100" y="501015"/>
            <a:ext cx="4718050" cy="48520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240395" y="2204085"/>
            <a:ext cx="3676015" cy="2397125"/>
          </a:xfrm>
          <a:prstGeom prst="rect">
            <a:avLst/>
          </a:prstGeom>
        </p:spPr>
        <p:txBody>
          <a:bodyPr wrap="square">
            <a:no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可以看到点赞数高的课会被给予较高权值，但是点赞为0的根据含权重的均分的计算方法也不受影响。</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335280" y="369570"/>
            <a:ext cx="239395" cy="304609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制定量化规则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3415733"/>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1274445" y="556895"/>
            <a:ext cx="6495415" cy="4657725"/>
          </a:xfrm>
          <a:prstGeom prst="rect">
            <a:avLst/>
          </a:prstGeom>
        </p:spPr>
      </p:pic>
      <p:cxnSp>
        <p:nvCxnSpPr>
          <p:cNvPr id="3" name="直接箭头连接符 2"/>
          <p:cNvCxnSpPr/>
          <p:nvPr/>
        </p:nvCxnSpPr>
        <p:spPr>
          <a:xfrm flipH="1">
            <a:off x="7181850" y="4004945"/>
            <a:ext cx="1294130" cy="6908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6973570" y="1248410"/>
            <a:ext cx="1743710" cy="8585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3"/>
            </p:custDataLst>
          </p:nvPr>
        </p:nvSpPr>
        <p:spPr>
          <a:xfrm>
            <a:off x="5089525" y="4601210"/>
            <a:ext cx="469265" cy="3009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custDataLst>
              <p:tags r:id="rId4"/>
            </p:custDataLst>
          </p:nvPr>
        </p:nvSpPr>
        <p:spPr>
          <a:xfrm>
            <a:off x="6008370" y="4601210"/>
            <a:ext cx="911225" cy="3009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custDataLst>
              <p:tags r:id="rId5"/>
            </p:custDataLst>
          </p:nvPr>
        </p:nvSpPr>
        <p:spPr>
          <a:xfrm>
            <a:off x="5089525" y="1053465"/>
            <a:ext cx="469265" cy="3009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custDataLst>
              <p:tags r:id="rId6"/>
            </p:custDataLst>
          </p:nvPr>
        </p:nvSpPr>
        <p:spPr>
          <a:xfrm>
            <a:off x="6008370" y="1053465"/>
            <a:ext cx="817245" cy="3009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custDataLst>
              <p:tags r:id="rId7"/>
            </p:custDataLst>
          </p:nvPr>
        </p:nvPicPr>
        <p:blipFill>
          <a:blip r:embed="rId8"/>
          <a:stretch>
            <a:fillRect/>
          </a:stretch>
        </p:blipFill>
        <p:spPr>
          <a:xfrm>
            <a:off x="8717280" y="734060"/>
            <a:ext cx="2424430" cy="6578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239395" cy="304609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制定量化规则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3415733"/>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63545" y="5306060"/>
            <a:ext cx="7181215" cy="1430020"/>
          </a:xfrm>
          <a:prstGeom prst="rect">
            <a:avLst/>
          </a:prstGeom>
          <a:noFill/>
        </p:spPr>
        <p:txBody>
          <a:bodyPr wrap="square" rtlCol="0">
            <a:spAutoFit/>
          </a:bodyPr>
          <a:p>
            <a:pPr indent="457200" algn="l">
              <a:lnSpc>
                <a:spcPct val="150000"/>
              </a:lnSpc>
              <a:spcAft>
                <a:spcPts val="0"/>
              </a:spcAft>
              <a:buClrTx/>
              <a:buSzTx/>
              <a:buFontTx/>
            </a:pPr>
            <a:r>
              <a:rPr kern="100">
                <a:latin typeface="Segoe UI" panose="020B0502040204020203" pitchFamily="34" charset="0"/>
                <a:ea typeface="微软雅黑" panose="020B0503020204020204" pitchFamily="34" charset="-122"/>
                <a:cs typeface="Segoe UI" panose="020B0502040204020203" pitchFamily="34" charset="0"/>
              </a:rPr>
              <a:t>但是值得注意的是，有些用户的对课程的评价显然</a:t>
            </a:r>
            <a:r>
              <a:rPr sz="2000" b="1" kern="100">
                <a:latin typeface="Segoe UI" panose="020B0502040204020203" pitchFamily="34" charset="0"/>
                <a:ea typeface="微软雅黑" panose="020B0503020204020204" pitchFamily="34" charset="-122"/>
                <a:cs typeface="Segoe UI" panose="020B0502040204020203" pitchFamily="34" charset="0"/>
              </a:rPr>
              <a:t>属于负面评价</a:t>
            </a:r>
            <a:r>
              <a:rPr kern="100">
                <a:latin typeface="Segoe UI" panose="020B0502040204020203" pitchFamily="34" charset="0"/>
                <a:ea typeface="微软雅黑" panose="020B0503020204020204" pitchFamily="34" charset="-122"/>
                <a:cs typeface="Segoe UI" panose="020B0502040204020203" pitchFamily="34" charset="0"/>
              </a:rPr>
              <a:t>，但是</a:t>
            </a:r>
            <a:r>
              <a:rPr b="1" kern="100">
                <a:highlight>
                  <a:srgbClr val="FFFF00"/>
                </a:highlight>
                <a:latin typeface="Segoe UI" panose="020B0502040204020203" pitchFamily="34" charset="0"/>
                <a:ea typeface="微软雅黑" panose="020B0503020204020204" pitchFamily="34" charset="-122"/>
                <a:cs typeface="Segoe UI" panose="020B0502040204020203" pitchFamily="34" charset="0"/>
              </a:rPr>
              <a:t>评分确很高</a:t>
            </a:r>
            <a:r>
              <a:rPr kern="100">
                <a:latin typeface="Segoe UI" panose="020B0502040204020203" pitchFamily="34" charset="0"/>
                <a:ea typeface="微软雅黑" panose="020B0503020204020204" pitchFamily="34" charset="-122"/>
                <a:cs typeface="Segoe UI" panose="020B0502040204020203" pitchFamily="34" charset="0"/>
              </a:rPr>
              <a:t>，推测是用户评价时忘记评分，因此我们后面会尝试使用文本情感分析模型去推测用户的评价</a:t>
            </a:r>
            <a:endParaRPr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15" name="图片 14"/>
          <p:cNvPicPr>
            <a:picLocks noChangeAspect="1"/>
          </p:cNvPicPr>
          <p:nvPr>
            <p:custDataLst>
              <p:tags r:id="rId1"/>
            </p:custDataLst>
          </p:nvPr>
        </p:nvPicPr>
        <p:blipFill>
          <a:blip r:embed="rId2"/>
          <a:stretch>
            <a:fillRect/>
          </a:stretch>
        </p:blipFill>
        <p:spPr>
          <a:xfrm>
            <a:off x="2364105" y="369570"/>
            <a:ext cx="6884035" cy="4684395"/>
          </a:xfrm>
          <a:prstGeom prst="rect">
            <a:avLst/>
          </a:prstGeom>
        </p:spPr>
      </p:pic>
      <p:sp>
        <p:nvSpPr>
          <p:cNvPr id="5" name="文本框 4"/>
          <p:cNvSpPr txBox="1"/>
          <p:nvPr/>
        </p:nvSpPr>
        <p:spPr>
          <a:xfrm>
            <a:off x="9248140" y="2596515"/>
            <a:ext cx="2273935" cy="368300"/>
          </a:xfrm>
          <a:prstGeom prst="rect">
            <a:avLst/>
          </a:prstGeom>
          <a:noFill/>
        </p:spPr>
        <p:txBody>
          <a:bodyPr wrap="square" rtlCol="0">
            <a:spAutoFit/>
          </a:bodyPr>
          <a:p>
            <a:r>
              <a:rPr lang="zh-CN" altLang="en-US">
                <a:solidFill>
                  <a:srgbClr val="FF0000"/>
                </a:solidFill>
              </a:rPr>
              <a:t>评分居然有五分</a:t>
            </a:r>
            <a:endParaRPr lang="zh-CN" altLang="en-US">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239395" cy="2061210"/>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课程对比</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2430848"/>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05535" y="175895"/>
            <a:ext cx="7181215" cy="506730"/>
          </a:xfrm>
          <a:prstGeom prst="rect">
            <a:avLst/>
          </a:prstGeom>
          <a:noFill/>
        </p:spPr>
        <p:txBody>
          <a:bodyPr wrap="square" rtlCol="0">
            <a:spAutoFit/>
          </a:bodyPr>
          <a:p>
            <a:pPr indent="457200">
              <a:lnSpc>
                <a:spcPct val="150000"/>
              </a:lnSpc>
              <a:spcAft>
                <a:spcPts val="0"/>
              </a:spcAft>
              <a:buClrTx/>
              <a:buSzTx/>
              <a:buFontTx/>
            </a:pPr>
            <a:r>
              <a:rPr kern="100">
                <a:latin typeface="Segoe UI" panose="020B0502040204020203" pitchFamily="34" charset="0"/>
                <a:ea typeface="微软雅黑" panose="020B0503020204020204" pitchFamily="34" charset="-122"/>
                <a:cs typeface="Segoe UI" panose="020B0502040204020203" pitchFamily="34" charset="0"/>
              </a:rPr>
              <a:t>可以看看优质课的词云的低质量课的词云有什么区别。</a:t>
            </a:r>
            <a:endParaRPr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106" name="图片 105"/>
          <p:cNvPicPr/>
          <p:nvPr>
            <p:custDataLst>
              <p:tags r:id="rId1"/>
            </p:custDataLst>
          </p:nvPr>
        </p:nvPicPr>
        <p:blipFill>
          <a:blip r:embed="rId2"/>
          <a:stretch>
            <a:fillRect/>
          </a:stretch>
        </p:blipFill>
        <p:spPr>
          <a:xfrm>
            <a:off x="1318895" y="819785"/>
            <a:ext cx="5365115" cy="3797300"/>
          </a:xfrm>
          <a:prstGeom prst="rect">
            <a:avLst/>
          </a:prstGeom>
          <a:noFill/>
          <a:ln w="9525">
            <a:noFill/>
          </a:ln>
        </p:spPr>
      </p:pic>
      <p:pic>
        <p:nvPicPr>
          <p:cNvPr id="108" name="图片 107"/>
          <p:cNvPicPr/>
          <p:nvPr>
            <p:custDataLst>
              <p:tags r:id="rId3"/>
            </p:custDataLst>
          </p:nvPr>
        </p:nvPicPr>
        <p:blipFill>
          <a:blip r:embed="rId4"/>
          <a:stretch>
            <a:fillRect/>
          </a:stretch>
        </p:blipFill>
        <p:spPr>
          <a:xfrm>
            <a:off x="7003415" y="3185795"/>
            <a:ext cx="5188585" cy="3672205"/>
          </a:xfrm>
          <a:prstGeom prst="rect">
            <a:avLst/>
          </a:prstGeom>
          <a:noFill/>
          <a:ln w="9525">
            <a:noFill/>
          </a:ln>
        </p:spPr>
      </p:pic>
      <p:sp>
        <p:nvSpPr>
          <p:cNvPr id="2" name="文本框 1"/>
          <p:cNvSpPr txBox="1"/>
          <p:nvPr>
            <p:custDataLst>
              <p:tags r:id="rId5"/>
            </p:custDataLst>
          </p:nvPr>
        </p:nvSpPr>
        <p:spPr>
          <a:xfrm>
            <a:off x="970915" y="4789170"/>
            <a:ext cx="5887720" cy="922020"/>
          </a:xfrm>
          <a:prstGeom prst="rect">
            <a:avLst/>
          </a:prstGeom>
          <a:noFill/>
        </p:spPr>
        <p:txBody>
          <a:bodyPr wrap="square" rtlCol="0">
            <a:spAutoFit/>
          </a:bodyPr>
          <a:p>
            <a:pPr indent="457200">
              <a:lnSpc>
                <a:spcPct val="150000"/>
              </a:lnSpc>
              <a:spcAft>
                <a:spcPts val="0"/>
              </a:spcAft>
              <a:buClrTx/>
              <a:buSzTx/>
              <a:buFontTx/>
            </a:pPr>
            <a:r>
              <a:rPr lang="zh-CN" kern="100">
                <a:latin typeface="Segoe UI" panose="020B0502040204020203" pitchFamily="34" charset="0"/>
                <a:ea typeface="微软雅黑" panose="020B0503020204020204" pitchFamily="34" charset="-122"/>
                <a:cs typeface="Segoe UI" panose="020B0502040204020203" pitchFamily="34" charset="0"/>
              </a:rPr>
              <a:t>可以看到评分差距很大的课其评论在词云上体现的并不是特别明显</a:t>
            </a:r>
            <a:r>
              <a:rPr kern="100">
                <a:latin typeface="Segoe UI" panose="020B0502040204020203" pitchFamily="34" charset="0"/>
                <a:ea typeface="微软雅黑" panose="020B0503020204020204" pitchFamily="34" charset="-122"/>
                <a:cs typeface="Segoe UI" panose="020B0502040204020203" pitchFamily="34" charset="0"/>
              </a:rPr>
              <a:t>。</a:t>
            </a:r>
            <a:r>
              <a:rPr lang="zh-CN" kern="100">
                <a:latin typeface="Segoe UI" panose="020B0502040204020203" pitchFamily="34" charset="0"/>
                <a:ea typeface="微软雅黑" panose="020B0503020204020204" pitchFamily="34" charset="-122"/>
                <a:cs typeface="Segoe UI" panose="020B0502040204020203" pitchFamily="34" charset="0"/>
              </a:rPr>
              <a:t>但是还是有不少的差距</a:t>
            </a:r>
            <a:r>
              <a:rPr lang="zh-CN" kern="100">
                <a:latin typeface="Segoe UI" panose="020B0502040204020203" pitchFamily="34" charset="0"/>
                <a:ea typeface="微软雅黑" panose="020B0503020204020204" pitchFamily="34" charset="-122"/>
                <a:cs typeface="Segoe UI" panose="020B0502040204020203" pitchFamily="34" charset="0"/>
              </a:rPr>
              <a:t>的。</a:t>
            </a:r>
            <a:endParaRPr lang="zh-CN" kern="100">
              <a:latin typeface="Segoe UI" panose="020B0502040204020203" pitchFamily="34" charset="0"/>
              <a:ea typeface="微软雅黑" panose="020B0503020204020204" pitchFamily="34" charset="-122"/>
              <a:cs typeface="Segoe UI" panose="020B050204020402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9266"/>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04</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7996"/>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FOUR</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1568450"/>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使用深度学习</a:t>
            </a:r>
            <a:endPar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endParaRPr>
          </a:p>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模型提高数据准确度</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60235" y="2682875"/>
            <a:ext cx="5620385" cy="460375"/>
          </a:xfrm>
          <a:prstGeom prst="rect">
            <a:avLst/>
          </a:prstGeom>
        </p:spPr>
        <p:txBody>
          <a:bodyPr wrap="square">
            <a:spAutoFit/>
          </a:bodyPr>
          <a:lstStyle/>
          <a:p>
            <a:pPr>
              <a:lnSpc>
                <a:spcPct val="150000"/>
              </a:lnSpc>
              <a:spcAft>
                <a:spcPts val="0"/>
              </a:spcAft>
            </a:pP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首先</a:t>
            </a:r>
            <a:r>
              <a:rPr lang="zh-CN" altLang="en-US" sz="16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直接</a:t>
            </a:r>
            <a:r>
              <a:rPr lang="en-US" altLang="zh-CN" sz="16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使用</a:t>
            </a:r>
            <a:r>
              <a:rPr lang="en-US" altLang="zh-CN"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非常方便的snownlp库来处理</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文本内容。</a:t>
            </a:r>
            <a:endPar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36525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nowNLP</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pic>
        <p:nvPicPr>
          <p:cNvPr id="12" name="图片 11"/>
          <p:cNvPicPr>
            <a:picLocks noChangeAspect="1"/>
          </p:cNvPicPr>
          <p:nvPr>
            <p:custDataLst>
              <p:tags r:id="rId1"/>
            </p:custDataLst>
          </p:nvPr>
        </p:nvPicPr>
        <p:blipFill>
          <a:blip r:embed="rId2"/>
          <a:stretch>
            <a:fillRect/>
          </a:stretch>
        </p:blipFill>
        <p:spPr>
          <a:xfrm>
            <a:off x="688340" y="2345055"/>
            <a:ext cx="6034405" cy="1691005"/>
          </a:xfrm>
          <a:prstGeom prst="rect">
            <a:avLst/>
          </a:prstGeom>
        </p:spPr>
      </p:pic>
      <p:pic>
        <p:nvPicPr>
          <p:cNvPr id="14" name="图片 13"/>
          <p:cNvPicPr>
            <a:picLocks noChangeAspect="1"/>
          </p:cNvPicPr>
          <p:nvPr>
            <p:custDataLst>
              <p:tags r:id="rId3"/>
            </p:custDataLst>
          </p:nvPr>
        </p:nvPicPr>
        <p:blipFill>
          <a:blip r:embed="rId4"/>
          <a:stretch>
            <a:fillRect/>
          </a:stretch>
        </p:blipFill>
        <p:spPr>
          <a:xfrm>
            <a:off x="641985" y="4273550"/>
            <a:ext cx="8320405" cy="1038860"/>
          </a:xfrm>
          <a:prstGeom prst="rect">
            <a:avLst/>
          </a:prstGeom>
        </p:spPr>
      </p:pic>
      <p:sp>
        <p:nvSpPr>
          <p:cNvPr id="15" name="文本框 14"/>
          <p:cNvSpPr txBox="1"/>
          <p:nvPr/>
        </p:nvSpPr>
        <p:spPr>
          <a:xfrm>
            <a:off x="1018540" y="5312410"/>
            <a:ext cx="10480675" cy="1198880"/>
          </a:xfrm>
          <a:prstGeom prst="rect">
            <a:avLst/>
          </a:prstGeom>
          <a:noFill/>
        </p:spPr>
        <p:txBody>
          <a:bodyPr wrap="square" rtlCol="0">
            <a:spAutoFit/>
          </a:bodyPr>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由于SnowNLP语料库本身是基于购物评论内容，很遗憾直接使用SnowNLP模型效果并不理想，其不能识别出评论中的不满情感。</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所以我们应当使用合适的数据集来训练模型达到效果。但是采用人工标注对于我们的结课作业显然是不合理的。</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p:txBody>
      </p:sp>
      <p:sp>
        <p:nvSpPr>
          <p:cNvPr id="16" name="矩形 15"/>
          <p:cNvSpPr/>
          <p:nvPr>
            <p:custDataLst>
              <p:tags r:id="rId5"/>
            </p:custDataLst>
          </p:nvPr>
        </p:nvSpPr>
        <p:spPr>
          <a:xfrm>
            <a:off x="7436485" y="4415790"/>
            <a:ext cx="991235" cy="2800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custDataLst>
              <p:tags r:id="rId6"/>
            </p:custDataLst>
          </p:nvPr>
        </p:nvSpPr>
        <p:spPr>
          <a:xfrm>
            <a:off x="6722745" y="4882515"/>
            <a:ext cx="1180465" cy="4298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p:cNvPicPr>
            <a:picLocks noChangeAspect="1"/>
          </p:cNvPicPr>
          <p:nvPr>
            <p:custDataLst>
              <p:tags r:id="rId7"/>
            </p:custDataLst>
          </p:nvPr>
        </p:nvPicPr>
        <p:blipFill>
          <a:blip r:embed="rId8"/>
          <a:stretch>
            <a:fillRect/>
          </a:stretch>
        </p:blipFill>
        <p:spPr>
          <a:xfrm>
            <a:off x="2706370" y="260350"/>
            <a:ext cx="9213215" cy="19138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36525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nowNLP</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5" name="文本框 14"/>
          <p:cNvSpPr txBox="1"/>
          <p:nvPr/>
        </p:nvSpPr>
        <p:spPr>
          <a:xfrm>
            <a:off x="1018540" y="5312410"/>
            <a:ext cx="10480675" cy="1568450"/>
          </a:xfrm>
          <a:prstGeom prst="rect">
            <a:avLst/>
          </a:prstGeom>
          <a:noFill/>
        </p:spPr>
        <p:txBody>
          <a:bodyPr wrap="square" rtlCol="0">
            <a:spAutoFit/>
          </a:bodyPr>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所以我们应当使用合适的数据集来训练模型达到效果。但是采用人工标注对于我们的结课作业显然是不合理的。很幸运，经过授权，我获得了本校老师在其研究中标注的数据集(但是数据集本身比较小，对于模型的训练效果经过实测并不是特别好，但其实我看到有不少师范类学校做过类似的评论情感标注，期待越来越多的数据集能被公开使用！)</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109" name="图片 108"/>
          <p:cNvPicPr/>
          <p:nvPr/>
        </p:nvPicPr>
        <p:blipFill>
          <a:blip r:embed="rId1"/>
          <a:stretch>
            <a:fillRect/>
          </a:stretch>
        </p:blipFill>
        <p:spPr>
          <a:xfrm>
            <a:off x="2582545" y="71755"/>
            <a:ext cx="7517765" cy="524065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36525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nowNLP</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5" name="文本框 14"/>
          <p:cNvSpPr txBox="1"/>
          <p:nvPr/>
        </p:nvSpPr>
        <p:spPr>
          <a:xfrm>
            <a:off x="1165860" y="957580"/>
            <a:ext cx="10480675" cy="1198880"/>
          </a:xfrm>
          <a:prstGeom prst="rect">
            <a:avLst/>
          </a:prstGeom>
          <a:noFill/>
        </p:spPr>
        <p:txBody>
          <a:bodyPr wrap="square" rtlCol="0">
            <a:spAutoFit/>
          </a:bodyPr>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接下来使用在线学习课程平台课程评论文本情感分析数据集.tab来作为训练数据。这里使用snownlp作为训练模型。我将数据集中的情感简单地分为正向和负向。正面情绪：高兴、希望、放松、兴趣。负面情绪：失望、气愤、焦虑、厌倦、羞愧</a:t>
            </a:r>
            <a:r>
              <a:rPr lang="zh-CN" altLang="en-US" sz="1600" kern="100">
                <a:latin typeface="Segoe UI" panose="020B0502040204020203" pitchFamily="34" charset="0"/>
                <a:ea typeface="微软雅黑" panose="020B0503020204020204" pitchFamily="34" charset="-122"/>
                <a:cs typeface="Segoe UI" panose="020B0502040204020203" pitchFamily="34" charset="0"/>
              </a:rPr>
              <a:t>。</a:t>
            </a:r>
            <a:endParaRPr lang="zh-CN" altLang="en-US" sz="16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3" name="图片 2"/>
          <p:cNvPicPr>
            <a:picLocks noChangeAspect="1"/>
          </p:cNvPicPr>
          <p:nvPr>
            <p:custDataLst>
              <p:tags r:id="rId1"/>
            </p:custDataLst>
          </p:nvPr>
        </p:nvPicPr>
        <p:blipFill>
          <a:blip r:embed="rId2"/>
          <a:stretch>
            <a:fillRect/>
          </a:stretch>
        </p:blipFill>
        <p:spPr>
          <a:xfrm>
            <a:off x="3216910" y="2046605"/>
            <a:ext cx="6501765" cy="3750945"/>
          </a:xfrm>
          <a:prstGeom prst="rect">
            <a:avLst/>
          </a:prstGeom>
        </p:spPr>
      </p:pic>
      <p:sp>
        <p:nvSpPr>
          <p:cNvPr id="4" name="文本框 3"/>
          <p:cNvSpPr txBox="1"/>
          <p:nvPr/>
        </p:nvSpPr>
        <p:spPr>
          <a:xfrm>
            <a:off x="1360805" y="6104255"/>
            <a:ext cx="9053195" cy="645160"/>
          </a:xfrm>
          <a:prstGeom prst="rect">
            <a:avLst/>
          </a:prstGeom>
          <a:noFill/>
        </p:spPr>
        <p:txBody>
          <a:bodyPr wrap="square" rtlCol="0">
            <a:spAutoFit/>
          </a:bodyPr>
          <a:p>
            <a:pPr lvl="1" indent="457200"/>
            <a:r>
              <a:rPr lang="zh-CN" altLang="en-US"/>
              <a:t>经过对数据集的分类、划分测试集进行验证后，得到了准确率</a:t>
            </a:r>
            <a:r>
              <a:rPr lang="zh-CN" altLang="en-US"/>
              <a:t>结果。我想6</a:t>
            </a:r>
            <a:r>
              <a:rPr lang="en-US" altLang="zh-CN"/>
              <a:t>7</a:t>
            </a:r>
            <a:r>
              <a:rPr lang="zh-CN" altLang="en-US"/>
              <a:t>%并不是一个很好的结果。</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858520" cy="460375"/>
            </a:xfrm>
            <a:prstGeom prst="rect">
              <a:avLst/>
            </a:prstGeom>
            <a:noFill/>
          </p:spPr>
          <p:txBody>
            <a:bodyPr wrap="none" rtlCol="0">
              <a:spAutoFit/>
            </a:bodyPr>
            <a:lstStyle/>
            <a:p>
              <a:pPr algn="l"/>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sym typeface="+mn-ea"/>
                </a:rPr>
                <a:t>L</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sym typeface="+mn-ea"/>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sym typeface="+mn-ea"/>
                </a:rPr>
                <a:t>TM</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5" name="文本框 14"/>
          <p:cNvSpPr txBox="1"/>
          <p:nvPr/>
        </p:nvSpPr>
        <p:spPr>
          <a:xfrm>
            <a:off x="1245870" y="856615"/>
            <a:ext cx="10480675" cy="3507740"/>
          </a:xfrm>
          <a:prstGeom prst="rect">
            <a:avLst/>
          </a:prstGeom>
          <a:noFill/>
        </p:spPr>
        <p:txBody>
          <a:bodyPr wrap="square" rtlCol="0">
            <a:spAutoFit/>
          </a:bodyPr>
          <a:p>
            <a:pPr indent="457200">
              <a:lnSpc>
                <a:spcPct val="150000"/>
              </a:lnSpc>
            </a:pPr>
            <a:r>
              <a:rPr lang="en-US" altLang="zh-CN" sz="2000" b="1" kern="100">
                <a:latin typeface="Segoe UI" panose="020B0502040204020203" pitchFamily="34" charset="0"/>
                <a:ea typeface="微软雅黑" panose="020B0503020204020204" pitchFamily="34" charset="-122"/>
                <a:cs typeface="Segoe UI" panose="020B0502040204020203" pitchFamily="34" charset="0"/>
              </a:rPr>
              <a:t> LSTM概述</a:t>
            </a:r>
            <a:endParaRPr lang="en-US" altLang="zh-CN" sz="2000" b="1"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LSTM是一种含有LSTM区块（blocks）或其他的一种类神经网络，文献或其他资料中LSTM区块可能被描述成智能网络单元，因为它可以记忆不定时间长度的数值，区块中有一个gate能够决定input是否重要到能被记住及能不能被输出output。</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由于独特的设计结构，LSTM适合于处理和预测时间序列中间隔和延迟非常长的重要事件。</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在NLP领域，LSTM可以用于文本分类、情感分析、机器翻译等任务。通过对文本序列进行建模，LSTM能够捕捉到文本中的长期依赖关系，从而提高模型的准确率。</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LSTM通过其内部的门控机制，能够有效地处理长序列数据并捕捉序列中的长期依赖关系，因此在各种序列数据建模任务中具有广泛的应用前景。</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p:txBody>
      </p:sp>
      <p:sp>
        <p:nvSpPr>
          <p:cNvPr id="2" name="文本框 1"/>
          <p:cNvSpPr txBox="1"/>
          <p:nvPr>
            <p:custDataLst>
              <p:tags r:id="rId1"/>
            </p:custDataLst>
          </p:nvPr>
        </p:nvSpPr>
        <p:spPr>
          <a:xfrm>
            <a:off x="1347470" y="5078095"/>
            <a:ext cx="9441815" cy="398780"/>
          </a:xfrm>
          <a:prstGeom prst="rect">
            <a:avLst/>
          </a:prstGeom>
          <a:noFill/>
        </p:spPr>
        <p:txBody>
          <a:bodyPr wrap="square" rtlCol="0">
            <a:spAutoFit/>
          </a:bodyPr>
          <a:p>
            <a:pPr indent="457200"/>
            <a:r>
              <a:rPr lang="en-US" altLang="zh-CN" sz="1600" kern="100">
                <a:latin typeface="Segoe UI" panose="020B0502040204020203" pitchFamily="34" charset="0"/>
                <a:ea typeface="微软雅黑" panose="020B0503020204020204" pitchFamily="34" charset="-122"/>
                <a:cs typeface="Segoe UI" panose="020B0502040204020203" pitchFamily="34" charset="0"/>
              </a:rPr>
              <a:t>但是根据本人实验，在</a:t>
            </a:r>
            <a:r>
              <a:rPr lang="en-US" altLang="zh-CN" sz="2000" b="1" kern="100">
                <a:latin typeface="Segoe UI" panose="020B0502040204020203" pitchFamily="34" charset="0"/>
                <a:ea typeface="微软雅黑" panose="020B0503020204020204" pitchFamily="34" charset="-122"/>
                <a:cs typeface="Segoe UI" panose="020B0502040204020203" pitchFamily="34" charset="0"/>
              </a:rPr>
              <a:t>小样本</a:t>
            </a:r>
            <a:r>
              <a:rPr lang="zh-CN" altLang="en-US" sz="1600" kern="100">
                <a:latin typeface="Segoe UI" panose="020B0502040204020203" pitchFamily="34" charset="0"/>
                <a:ea typeface="微软雅黑" panose="020B0503020204020204" pitchFamily="34" charset="-122"/>
                <a:cs typeface="Segoe UI" panose="020B0502040204020203" pitchFamily="34" charset="0"/>
              </a:rPr>
              <a:t>训练的</a:t>
            </a:r>
            <a:r>
              <a:rPr lang="en-US" altLang="zh-CN" sz="1600" kern="100">
                <a:latin typeface="Segoe UI" panose="020B0502040204020203" pitchFamily="34" charset="0"/>
                <a:ea typeface="微软雅黑" panose="020B0503020204020204" pitchFamily="34" charset="-122"/>
                <a:cs typeface="Segoe UI" panose="020B0502040204020203" pitchFamily="34" charset="0"/>
              </a:rPr>
              <a:t>情况下，LSTM的识别准确率同样</a:t>
            </a:r>
            <a:r>
              <a:rPr lang="en-US" altLang="zh-CN" b="1" kern="100">
                <a:latin typeface="Segoe UI" panose="020B0502040204020203" pitchFamily="34" charset="0"/>
                <a:ea typeface="微软雅黑" panose="020B0503020204020204" pitchFamily="34" charset="-122"/>
                <a:cs typeface="Segoe UI" panose="020B0502040204020203" pitchFamily="34" charset="0"/>
              </a:rPr>
              <a:t>很不理想</a:t>
            </a:r>
            <a:r>
              <a:rPr lang="en-US" altLang="zh-CN" sz="1600" kern="100">
                <a:latin typeface="Segoe UI" panose="020B0502040204020203" pitchFamily="34" charset="0"/>
                <a:ea typeface="微软雅黑" panose="020B0503020204020204" pitchFamily="34" charset="-122"/>
                <a:cs typeface="Segoe UI" panose="020B0502040204020203" pitchFamily="34" charset="0"/>
              </a:rPr>
              <a:t>。</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158240" y="339725"/>
            <a:ext cx="10480675" cy="1014730"/>
          </a:xfrm>
          <a:prstGeom prst="rect">
            <a:avLst/>
          </a:prstGeom>
          <a:noFill/>
        </p:spPr>
        <p:txBody>
          <a:bodyPr wrap="square" rtlCol="0">
            <a:spAutoFit/>
          </a:bodyPr>
          <a:p>
            <a:pPr indent="457200">
              <a:lnSpc>
                <a:spcPct val="150000"/>
              </a:lnSpc>
            </a:pPr>
            <a:r>
              <a:rPr lang="zh-CN" altLang="en-US" sz="2000" kern="100">
                <a:latin typeface="Segoe UI" panose="020B0502040204020203" pitchFamily="34" charset="0"/>
                <a:ea typeface="微软雅黑" panose="020B0503020204020204" pitchFamily="34" charset="-122"/>
                <a:cs typeface="Segoe UI" panose="020B0502040204020203" pitchFamily="34" charset="0"/>
              </a:rPr>
              <a:t>因此，考虑到网络上对课程评价的情感标注数据集较少，我决定直接使用我爬取的评论数据，寄希望于大量的正确评分的用户可以让模型的准确率尽可能不受</a:t>
            </a:r>
            <a:r>
              <a:rPr lang="zh-CN" altLang="en-US" sz="2000" kern="100">
                <a:latin typeface="Segoe UI" panose="020B0502040204020203" pitchFamily="34" charset="0"/>
                <a:ea typeface="微软雅黑" panose="020B0503020204020204" pitchFamily="34" charset="-122"/>
                <a:cs typeface="Segoe UI" panose="020B0502040204020203" pitchFamily="34" charset="0"/>
              </a:rPr>
              <a:t>影响。</a:t>
            </a:r>
            <a:endParaRPr lang="zh-CN" altLang="en-US" sz="20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3" name="图片 2"/>
          <p:cNvPicPr>
            <a:picLocks noChangeAspect="1"/>
          </p:cNvPicPr>
          <p:nvPr>
            <p:custDataLst>
              <p:tags r:id="rId1"/>
            </p:custDataLst>
          </p:nvPr>
        </p:nvPicPr>
        <p:blipFill>
          <a:blip r:embed="rId2"/>
          <a:stretch>
            <a:fillRect/>
          </a:stretch>
        </p:blipFill>
        <p:spPr>
          <a:xfrm>
            <a:off x="1259840" y="1700530"/>
            <a:ext cx="6172200" cy="10287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270000" y="2838450"/>
            <a:ext cx="1752600" cy="590550"/>
          </a:xfrm>
          <a:prstGeom prst="rect">
            <a:avLst/>
          </a:prstGeom>
        </p:spPr>
      </p:pic>
      <p:sp>
        <p:nvSpPr>
          <p:cNvPr id="12" name="文本框 11"/>
          <p:cNvSpPr txBox="1"/>
          <p:nvPr/>
        </p:nvSpPr>
        <p:spPr>
          <a:xfrm>
            <a:off x="1062990" y="3763645"/>
            <a:ext cx="9602470" cy="1938020"/>
          </a:xfrm>
          <a:prstGeom prst="rect">
            <a:avLst/>
          </a:prstGeom>
          <a:noFill/>
        </p:spPr>
        <p:txBody>
          <a:bodyPr wrap="square" rtlCol="0" anchor="t">
            <a:spAutoFit/>
          </a:bodyPr>
          <a:p>
            <a:pPr indent="457200">
              <a:lnSpc>
                <a:spcPct val="150000"/>
              </a:lnSpc>
            </a:pPr>
            <a:r>
              <a:rPr lang="zh-CN" altLang="en-US" sz="2000" kern="100">
                <a:latin typeface="Segoe UI" panose="020B0502040204020203" pitchFamily="34" charset="0"/>
                <a:ea typeface="微软雅黑" panose="020B0503020204020204" pitchFamily="34" charset="-122"/>
                <a:cs typeface="Segoe UI" panose="020B0502040204020203" pitchFamily="34" charset="0"/>
              </a:rPr>
              <a:t>在大数据量（</a:t>
            </a:r>
            <a:r>
              <a:rPr lang="en-US" altLang="zh-CN" sz="2000" kern="100">
                <a:latin typeface="Segoe UI" panose="020B0502040204020203" pitchFamily="34" charset="0"/>
                <a:ea typeface="微软雅黑" panose="020B0503020204020204" pitchFamily="34" charset="-122"/>
                <a:cs typeface="Segoe UI" panose="020B0502040204020203" pitchFamily="34" charset="0"/>
              </a:rPr>
              <a:t>78</a:t>
            </a:r>
            <a:r>
              <a:rPr lang="zh-CN" altLang="en-US" sz="2000" kern="100">
                <a:latin typeface="Segoe UI" panose="020B0502040204020203" pitchFamily="34" charset="0"/>
                <a:ea typeface="微软雅黑" panose="020B0503020204020204" pitchFamily="34" charset="-122"/>
                <a:cs typeface="Segoe UI" panose="020B0502040204020203" pitchFamily="34" charset="0"/>
              </a:rPr>
              <a:t>万条评论全部训练耗时近</a:t>
            </a:r>
            <a:r>
              <a:rPr lang="zh-CN" altLang="en-US" sz="2000" kern="100">
                <a:latin typeface="Segoe UI" panose="020B0502040204020203" pitchFamily="34" charset="0"/>
                <a:ea typeface="微软雅黑" panose="020B0503020204020204" pitchFamily="34" charset="-122"/>
                <a:cs typeface="Segoe UI" panose="020B0502040204020203" pitchFamily="34" charset="0"/>
              </a:rPr>
              <a:t>一个小时）的训练下，可以看到准确率还是不错的，就是效率有点低，应该是分词用了太久。但是可惜的是用户的真实情感与对课程评分不匹配的情况不能得到去除。而且训练耗时十分久。在后续我们可以看到LTSM在使用更少训练时间的情况下实现了与snownlp</a:t>
            </a:r>
            <a:r>
              <a:rPr lang="zh-CN" altLang="en-US" sz="2000" kern="100">
                <a:latin typeface="Segoe UI" panose="020B0502040204020203" pitchFamily="34" charset="0"/>
                <a:ea typeface="微软雅黑" panose="020B0503020204020204" pitchFamily="34" charset="-122"/>
                <a:cs typeface="Segoe UI" panose="020B0502040204020203" pitchFamily="34" charset="0"/>
              </a:rPr>
              <a:t>几乎相同的匹配度。</a:t>
            </a:r>
            <a:endParaRPr lang="zh-CN" altLang="en-US" sz="2000" kern="100">
              <a:latin typeface="Segoe UI" panose="020B0502040204020203" pitchFamily="34" charset="0"/>
              <a:ea typeface="微软雅黑" panose="020B0503020204020204" pitchFamily="34" charset="-122"/>
              <a:cs typeface="Segoe UI" panose="020B0502040204020203" pitchFamily="34" charset="0"/>
            </a:endParaRPr>
          </a:p>
        </p:txBody>
      </p:sp>
      <p:grpSp>
        <p:nvGrpSpPr>
          <p:cNvPr id="13" name="组合 12"/>
          <p:cNvGrpSpPr/>
          <p:nvPr/>
        </p:nvGrpSpPr>
        <p:grpSpPr>
          <a:xfrm>
            <a:off x="19460" y="118126"/>
            <a:ext cx="1872711" cy="839437"/>
            <a:chOff x="435385" y="118126"/>
            <a:chExt cx="1872711" cy="839437"/>
          </a:xfrm>
        </p:grpSpPr>
        <p:sp>
          <p:nvSpPr>
            <p:cNvPr id="14" name="文本框 13"/>
            <p:cNvSpPr txBox="1"/>
            <p:nvPr>
              <p:custDataLst>
                <p:tags r:id="rId5"/>
              </p:custDataLst>
            </p:nvPr>
          </p:nvSpPr>
          <p:spPr>
            <a:xfrm>
              <a:off x="708420" y="151164"/>
              <a:ext cx="1365250" cy="460375"/>
            </a:xfrm>
            <a:prstGeom prst="rect">
              <a:avLst/>
            </a:prstGeom>
            <a:noFill/>
          </p:spPr>
          <p:txBody>
            <a:bodyPr wrap="none" rtlCol="0">
              <a:spAutoFit/>
            </a:bodyPr>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nowNLP</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16" name="矩形 15"/>
            <p:cNvSpPr/>
            <p:nvPr>
              <p:custDataLst>
                <p:tags r:id="rId6"/>
              </p:custDataLst>
            </p:nvPr>
          </p:nvSpPr>
          <p:spPr>
            <a:xfrm>
              <a:off x="1892598" y="487463"/>
              <a:ext cx="415498" cy="369332"/>
            </a:xfrm>
            <a:prstGeom prst="rect">
              <a:avLst/>
            </a:prstGeom>
          </p:spPr>
          <p:txBody>
            <a:bodyPr wrap="none">
              <a:spAutoFit/>
            </a:bodyPr>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17" name="矩形 16"/>
            <p:cNvSpPr/>
            <p:nvPr>
              <p:custDataLst>
                <p:tags r:id="rId7"/>
              </p:custDataLst>
            </p:nvPr>
          </p:nvSpPr>
          <p:spPr>
            <a:xfrm>
              <a:off x="435385" y="118126"/>
              <a:ext cx="415498" cy="369332"/>
            </a:xfrm>
            <a:prstGeom prst="rect">
              <a:avLst/>
            </a:prstGeom>
            <a:noFill/>
          </p:spPr>
          <p:txBody>
            <a:bodyPr wrap="none">
              <a:spAutoFit/>
            </a:bodyPr>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18" name="直接连接符 17"/>
            <p:cNvCxnSpPr/>
            <p:nvPr>
              <p:custDataLst>
                <p:tags r:id="rId8"/>
              </p:custDataLst>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9"/>
              </p:custDataLst>
            </p:nvPr>
          </p:nvSpPr>
          <p:spPr>
            <a:xfrm>
              <a:off x="708420" y="620378"/>
              <a:ext cx="309880" cy="337185"/>
            </a:xfrm>
            <a:prstGeom prst="rect">
              <a:avLst/>
            </a:prstGeom>
          </p:spPr>
          <p:txBody>
            <a:bodyPr wrap="none">
              <a:spAutoFit/>
            </a:bodyPr>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9266"/>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01</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7996"/>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ONE</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前言</a:t>
            </a:r>
            <a:endParaRPr lang="zh-CN" altLang="en-US" sz="4800" spc="13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858520" cy="460375"/>
            </a:xfrm>
            <a:prstGeom prst="rect">
              <a:avLst/>
            </a:prstGeom>
            <a:noFill/>
          </p:spPr>
          <p:txBody>
            <a:bodyPr wrap="none" rtlCol="0">
              <a:spAutoFit/>
            </a:bodyPr>
            <a:lstStyle/>
            <a:p>
              <a:pPr algn="l"/>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L</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sym typeface="+mn-ea"/>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TM</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pic>
        <p:nvPicPr>
          <p:cNvPr id="3" name="图片 2"/>
          <p:cNvPicPr>
            <a:picLocks noChangeAspect="1"/>
          </p:cNvPicPr>
          <p:nvPr>
            <p:custDataLst>
              <p:tags r:id="rId1"/>
            </p:custDataLst>
          </p:nvPr>
        </p:nvPicPr>
        <p:blipFill>
          <a:blip r:embed="rId2"/>
          <a:stretch>
            <a:fillRect/>
          </a:stretch>
        </p:blipFill>
        <p:spPr>
          <a:xfrm>
            <a:off x="1018540" y="2644140"/>
            <a:ext cx="4632960" cy="86868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86690" y="1789430"/>
            <a:ext cx="6296025" cy="552450"/>
          </a:xfrm>
          <a:prstGeom prst="rect">
            <a:avLst/>
          </a:prstGeom>
        </p:spPr>
      </p:pic>
      <p:sp>
        <p:nvSpPr>
          <p:cNvPr id="12" name="文本框 11"/>
          <p:cNvSpPr txBox="1"/>
          <p:nvPr>
            <p:custDataLst>
              <p:tags r:id="rId5"/>
            </p:custDataLst>
          </p:nvPr>
        </p:nvSpPr>
        <p:spPr>
          <a:xfrm>
            <a:off x="0" y="4918075"/>
            <a:ext cx="6906260" cy="1476375"/>
          </a:xfrm>
          <a:prstGeom prst="rect">
            <a:avLst/>
          </a:prstGeom>
          <a:noFill/>
        </p:spPr>
        <p:txBody>
          <a:bodyPr wrap="square" rtlCol="0" anchor="t">
            <a:spAutoFit/>
          </a:bodyPr>
          <a:p>
            <a:pPr indent="457200">
              <a:lnSpc>
                <a:spcPct val="150000"/>
              </a:lnSpc>
            </a:pPr>
            <a:r>
              <a:rPr lang="zh-CN" altLang="en-US" sz="2000" kern="100">
                <a:latin typeface="Segoe UI" panose="020B0502040204020203" pitchFamily="34" charset="0"/>
                <a:ea typeface="微软雅黑" panose="020B0503020204020204" pitchFamily="34" charset="-122"/>
                <a:cs typeface="Segoe UI" panose="020B0502040204020203" pitchFamily="34" charset="0"/>
              </a:rPr>
              <a:t>在中等数据量（五万条正向情感评论和一万五千条负向情感评论）的训练下，可以看到准确率实现了与snownlp几乎相同。并且时间只需其</a:t>
            </a:r>
            <a:r>
              <a:rPr lang="en-US" altLang="zh-CN" sz="2000" kern="100">
                <a:latin typeface="Segoe UI" panose="020B0502040204020203" pitchFamily="34" charset="0"/>
                <a:ea typeface="微软雅黑" panose="020B0503020204020204" pitchFamily="34" charset="-122"/>
                <a:cs typeface="Segoe UI" panose="020B0502040204020203" pitchFamily="34" charset="0"/>
              </a:rPr>
              <a:t>1/3</a:t>
            </a:r>
            <a:r>
              <a:rPr lang="zh-CN" altLang="en-US" sz="2000" kern="100">
                <a:latin typeface="Segoe UI" panose="020B0502040204020203" pitchFamily="34" charset="0"/>
                <a:ea typeface="微软雅黑" panose="020B0503020204020204" pitchFamily="34" charset="-122"/>
                <a:cs typeface="Segoe UI" panose="020B0502040204020203" pitchFamily="34" charset="0"/>
              </a:rPr>
              <a:t>左右。</a:t>
            </a:r>
            <a:endParaRPr lang="zh-CN" altLang="en-US" sz="20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14" name="图片 13"/>
          <p:cNvPicPr>
            <a:picLocks noChangeAspect="1"/>
          </p:cNvPicPr>
          <p:nvPr>
            <p:custDataLst>
              <p:tags r:id="rId6"/>
            </p:custDataLst>
          </p:nvPr>
        </p:nvPicPr>
        <p:blipFill>
          <a:blip r:embed="rId7"/>
          <a:stretch>
            <a:fillRect/>
          </a:stretch>
        </p:blipFill>
        <p:spPr>
          <a:xfrm>
            <a:off x="7266940" y="1300480"/>
            <a:ext cx="4501515" cy="40652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02743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baidu</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2" name="文本框 11"/>
          <p:cNvSpPr txBox="1"/>
          <p:nvPr>
            <p:custDataLst>
              <p:tags r:id="rId1"/>
            </p:custDataLst>
          </p:nvPr>
        </p:nvSpPr>
        <p:spPr>
          <a:xfrm>
            <a:off x="777875" y="4918075"/>
            <a:ext cx="9253220" cy="1476375"/>
          </a:xfrm>
          <a:prstGeom prst="rect">
            <a:avLst/>
          </a:prstGeom>
          <a:noFill/>
        </p:spPr>
        <p:txBody>
          <a:bodyPr wrap="square" rtlCol="0" anchor="t">
            <a:spAutoFit/>
          </a:bodyPr>
          <a:p>
            <a:pPr indent="457200">
              <a:lnSpc>
                <a:spcPct val="150000"/>
              </a:lnSpc>
            </a:pPr>
            <a:r>
              <a:rPr lang="zh-CN" altLang="en-US" sz="2000" kern="100">
                <a:latin typeface="Segoe UI" panose="020B0502040204020203" pitchFamily="34" charset="0"/>
                <a:ea typeface="微软雅黑" panose="020B0503020204020204" pitchFamily="34" charset="-122"/>
                <a:cs typeface="Segoe UI" panose="020B0502040204020203" pitchFamily="34" charset="0"/>
              </a:rPr>
              <a:t>此外，我还实现了用百度提供的情感分析</a:t>
            </a:r>
            <a:r>
              <a:rPr lang="en-US" altLang="zh-CN" sz="2000" kern="100">
                <a:latin typeface="Segoe UI" panose="020B0502040204020203" pitchFamily="34" charset="0"/>
                <a:ea typeface="微软雅黑" panose="020B0503020204020204" pitchFamily="34" charset="-122"/>
                <a:cs typeface="Segoe UI" panose="020B0502040204020203" pitchFamily="34" charset="0"/>
              </a:rPr>
              <a:t>API</a:t>
            </a:r>
            <a:r>
              <a:rPr lang="zh-CN" altLang="en-US" sz="2000" kern="100">
                <a:latin typeface="Segoe UI" panose="020B0502040204020203" pitchFamily="34" charset="0"/>
                <a:ea typeface="微软雅黑" panose="020B0503020204020204" pitchFamily="34" charset="-122"/>
                <a:cs typeface="Segoe UI" panose="020B0502040204020203" pitchFamily="34" charset="0"/>
              </a:rPr>
              <a:t>对评论的情感倾向进行预测，但是调用</a:t>
            </a:r>
            <a:r>
              <a:rPr lang="en-US" altLang="zh-CN" sz="2000" kern="100">
                <a:latin typeface="Segoe UI" panose="020B0502040204020203" pitchFamily="34" charset="0"/>
                <a:ea typeface="微软雅黑" panose="020B0503020204020204" pitchFamily="34" charset="-122"/>
                <a:cs typeface="Segoe UI" panose="020B0502040204020203" pitchFamily="34" charset="0"/>
              </a:rPr>
              <a:t>api</a:t>
            </a:r>
            <a:r>
              <a:rPr lang="zh-CN" altLang="en-US" sz="2000" kern="100">
                <a:latin typeface="Segoe UI" panose="020B0502040204020203" pitchFamily="34" charset="0"/>
                <a:ea typeface="微软雅黑" panose="020B0503020204020204" pitchFamily="34" charset="-122"/>
                <a:cs typeface="Segoe UI" panose="020B0502040204020203" pitchFamily="34" charset="0"/>
              </a:rPr>
              <a:t>的时间成本很高。并且</a:t>
            </a:r>
            <a:r>
              <a:rPr lang="en-US" altLang="zh-CN" sz="2000" kern="100">
                <a:latin typeface="Segoe UI" panose="020B0502040204020203" pitchFamily="34" charset="0"/>
                <a:ea typeface="微软雅黑" panose="020B0503020204020204" pitchFamily="34" charset="-122"/>
                <a:cs typeface="Segoe UI" panose="020B0502040204020203" pitchFamily="34" charset="0"/>
              </a:rPr>
              <a:t>api</a:t>
            </a:r>
            <a:r>
              <a:rPr lang="zh-CN" altLang="en-US" sz="2000" kern="100">
                <a:latin typeface="Segoe UI" panose="020B0502040204020203" pitchFamily="34" charset="0"/>
                <a:ea typeface="微软雅黑" panose="020B0503020204020204" pitchFamily="34" charset="-122"/>
                <a:cs typeface="Segoe UI" panose="020B0502040204020203" pitchFamily="34" charset="0"/>
              </a:rPr>
              <a:t>运行的调用次数有限，因此我这里并没真正地使用它预测所有</a:t>
            </a:r>
            <a:r>
              <a:rPr lang="zh-CN" altLang="en-US" sz="2000" kern="100">
                <a:latin typeface="Segoe UI" panose="020B0502040204020203" pitchFamily="34" charset="0"/>
                <a:ea typeface="微软雅黑" panose="020B0503020204020204" pitchFamily="34" charset="-122"/>
                <a:cs typeface="Segoe UI" panose="020B0502040204020203" pitchFamily="34" charset="0"/>
              </a:rPr>
              <a:t>评论。</a:t>
            </a:r>
            <a:endParaRPr lang="zh-CN" altLang="en-US" sz="20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2" name="图片 1"/>
          <p:cNvPicPr>
            <a:picLocks noChangeAspect="1"/>
          </p:cNvPicPr>
          <p:nvPr>
            <p:custDataLst>
              <p:tags r:id="rId2"/>
            </p:custDataLst>
          </p:nvPr>
        </p:nvPicPr>
        <p:blipFill>
          <a:blip r:embed="rId3"/>
          <a:stretch>
            <a:fillRect/>
          </a:stretch>
        </p:blipFill>
        <p:spPr>
          <a:xfrm>
            <a:off x="2695575" y="253365"/>
            <a:ext cx="7335520" cy="42887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02743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baidu</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1" name="文本框 10"/>
          <p:cNvSpPr txBox="1"/>
          <p:nvPr/>
        </p:nvSpPr>
        <p:spPr>
          <a:xfrm>
            <a:off x="0" y="856615"/>
            <a:ext cx="4023360" cy="5631180"/>
          </a:xfrm>
          <a:prstGeom prst="rect">
            <a:avLst/>
          </a:prstGeom>
          <a:noFill/>
        </p:spPr>
        <p:txBody>
          <a:bodyPr wrap="square" rtlCol="0" anchor="t">
            <a:spAutoFit/>
          </a:bodyPr>
          <a:p>
            <a:pPr indent="457200" algn="l">
              <a:lnSpc>
                <a:spcPct val="150000"/>
              </a:lnSpc>
              <a:buClrTx/>
              <a:buSzTx/>
              <a:buFontTx/>
            </a:pPr>
            <a:r>
              <a:rPr lang="zh-CN" altLang="en-US" sz="1600" kern="100">
                <a:latin typeface="Segoe UI" panose="020B0502040204020203" pitchFamily="34" charset="0"/>
                <a:ea typeface="微软雅黑" panose="020B0503020204020204" pitchFamily="34" charset="-122"/>
                <a:cs typeface="Segoe UI" panose="020B0502040204020203" pitchFamily="34" charset="0"/>
              </a:rPr>
              <a:t>原先我的设想是我将用户主动填写的</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评分</a:t>
            </a:r>
            <a:r>
              <a:rPr lang="zh-CN" altLang="en-US" sz="1600" kern="100">
                <a:latin typeface="Segoe UI" panose="020B0502040204020203" pitchFamily="34" charset="0"/>
                <a:ea typeface="微软雅黑" panose="020B0503020204020204" pitchFamily="34" charset="-122"/>
                <a:cs typeface="Segoe UI" panose="020B0502040204020203" pitchFamily="34" charset="0"/>
              </a:rPr>
              <a:t>代表的情感与我用</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snownlp</a:t>
            </a:r>
            <a:r>
              <a:rPr lang="zh-CN" altLang="en-US" sz="1600" kern="100">
                <a:latin typeface="Segoe UI" panose="020B0502040204020203" pitchFamily="34" charset="0"/>
                <a:ea typeface="微软雅黑" panose="020B0503020204020204" pitchFamily="34" charset="-122"/>
                <a:cs typeface="Segoe UI" panose="020B0502040204020203" pitchFamily="34" charset="0"/>
              </a:rPr>
              <a:t>和</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LTSM</a:t>
            </a:r>
            <a:r>
              <a:rPr lang="zh-CN" altLang="en-US" sz="1600" kern="100">
                <a:latin typeface="Segoe UI" panose="020B0502040204020203" pitchFamily="34" charset="0"/>
                <a:ea typeface="微软雅黑" panose="020B0503020204020204" pitchFamily="34" charset="-122"/>
                <a:cs typeface="Segoe UI" panose="020B0502040204020203" pitchFamily="34" charset="0"/>
              </a:rPr>
              <a:t>模型预测的结果作比较，如果</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三者结果一致</a:t>
            </a:r>
            <a:r>
              <a:rPr lang="zh-CN" altLang="en-US" sz="1600" kern="100">
                <a:latin typeface="Segoe UI" panose="020B0502040204020203" pitchFamily="34" charset="0"/>
                <a:ea typeface="微软雅黑" panose="020B0503020204020204" pitchFamily="34" charset="-122"/>
                <a:cs typeface="Segoe UI" panose="020B0502040204020203" pitchFamily="34" charset="0"/>
              </a:rPr>
              <a:t>，那么我认为评分的情感是</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准确</a:t>
            </a:r>
            <a:r>
              <a:rPr lang="zh-CN" altLang="en-US" sz="1600" kern="100">
                <a:latin typeface="Segoe UI" panose="020B0502040204020203" pitchFamily="34" charset="0"/>
                <a:ea typeface="微软雅黑" panose="020B0503020204020204" pitchFamily="34" charset="-122"/>
                <a:cs typeface="Segoe UI" panose="020B0502040204020203" pitchFamily="34" charset="0"/>
              </a:rPr>
              <a:t>的，但是</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如果不一致</a:t>
            </a:r>
            <a:r>
              <a:rPr lang="zh-CN" altLang="en-US" sz="1600" kern="100">
                <a:latin typeface="Segoe UI" panose="020B0502040204020203" pitchFamily="34" charset="0"/>
                <a:ea typeface="微软雅黑" panose="020B0503020204020204" pitchFamily="34" charset="-122"/>
                <a:cs typeface="Segoe UI" panose="020B0502040204020203" pitchFamily="34" charset="0"/>
              </a:rPr>
              <a:t>，我会调用百度提供的情感分析</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api</a:t>
            </a:r>
            <a:r>
              <a:rPr lang="zh-CN" altLang="en-US" sz="1600" kern="100">
                <a:latin typeface="Segoe UI" panose="020B0502040204020203" pitchFamily="34" charset="0"/>
                <a:ea typeface="微软雅黑" panose="020B0503020204020204" pitchFamily="34" charset="-122"/>
                <a:cs typeface="Segoe UI" panose="020B0502040204020203" pitchFamily="34" charset="0"/>
              </a:rPr>
              <a:t>，输入这条评论的内容返回一个预测结果，再</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四者比较</a:t>
            </a:r>
            <a:r>
              <a:rPr lang="zh-CN" altLang="en-US" sz="1600" kern="100">
                <a:latin typeface="Segoe UI" panose="020B0502040204020203" pitchFamily="34" charset="0"/>
                <a:ea typeface="微软雅黑" panose="020B0503020204020204" pitchFamily="34" charset="-122"/>
                <a:cs typeface="Segoe UI" panose="020B0502040204020203" pitchFamily="34" charset="0"/>
              </a:rPr>
              <a:t>，只要其中有</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三个是一致</a:t>
            </a:r>
            <a:r>
              <a:rPr lang="zh-CN" altLang="en-US" sz="1600" kern="100">
                <a:latin typeface="Segoe UI" panose="020B0502040204020203" pitchFamily="34" charset="0"/>
                <a:ea typeface="微软雅黑" panose="020B0503020204020204" pitchFamily="34" charset="-122"/>
                <a:cs typeface="Segoe UI" panose="020B0502040204020203" pitchFamily="34" charset="0"/>
              </a:rPr>
              <a:t>的，那么就把这个值作为最后预测情感</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结果</a:t>
            </a:r>
            <a:r>
              <a:rPr lang="zh-CN" altLang="en-US" sz="1600" kern="100">
                <a:latin typeface="Segoe UI" panose="020B0502040204020203" pitchFamily="34" charset="0"/>
                <a:ea typeface="微软雅黑" panose="020B0503020204020204" pitchFamily="34" charset="-122"/>
                <a:cs typeface="Segoe UI" panose="020B0502040204020203" pitchFamily="34" charset="0"/>
              </a:rPr>
              <a:t>，如果</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不一致</a:t>
            </a:r>
            <a:r>
              <a:rPr lang="zh-CN" altLang="en-US" sz="1600" kern="100">
                <a:latin typeface="Segoe UI" panose="020B0502040204020203" pitchFamily="34" charset="0"/>
                <a:ea typeface="微软雅黑" panose="020B0503020204020204" pitchFamily="34" charset="-122"/>
                <a:cs typeface="Segoe UI" panose="020B0502040204020203" pitchFamily="34" charset="0"/>
              </a:rPr>
              <a:t>，会赋值为一个特殊值并且被视为</a:t>
            </a:r>
            <a:r>
              <a:rPr lang="zh-CN" altLang="en-US" sz="1600" kern="100">
                <a:latin typeface="Segoe UI" panose="020B0502040204020203" pitchFamily="34" charset="0"/>
                <a:ea typeface="微软雅黑" panose="020B0503020204020204" pitchFamily="34" charset="-122"/>
                <a:cs typeface="Segoe UI" panose="020B0502040204020203" pitchFamily="34" charset="0"/>
              </a:rPr>
              <a:t>异常值，最后评价课程时这条评论不会被纳入考量范围，但是这种情况比较少，因为预测模型最后的准确度都不错并且用户主动填写的评分也并没有那么多出错的情况。</a:t>
            </a:r>
            <a:endParaRPr lang="zh-CN" altLang="en-US" sz="1600" kern="100">
              <a:latin typeface="Segoe UI" panose="020B0502040204020203" pitchFamily="34" charset="0"/>
              <a:ea typeface="微软雅黑" panose="020B0503020204020204" pitchFamily="34" charset="-122"/>
              <a:cs typeface="Segoe UI" panose="020B0502040204020203" pitchFamily="34" charset="0"/>
            </a:endParaRPr>
          </a:p>
          <a:p>
            <a:pPr indent="457200" algn="l">
              <a:lnSpc>
                <a:spcPct val="150000"/>
              </a:lnSpc>
              <a:buClrTx/>
              <a:buSzTx/>
              <a:buFontTx/>
            </a:pPr>
            <a:endParaRPr lang="zh-CN" altLang="en-US" sz="16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3" name="图片 2"/>
          <p:cNvPicPr>
            <a:picLocks noChangeAspect="1"/>
          </p:cNvPicPr>
          <p:nvPr>
            <p:custDataLst>
              <p:tags r:id="rId1"/>
            </p:custDataLst>
          </p:nvPr>
        </p:nvPicPr>
        <p:blipFill>
          <a:blip r:embed="rId2"/>
          <a:stretch>
            <a:fillRect/>
          </a:stretch>
        </p:blipFill>
        <p:spPr>
          <a:xfrm>
            <a:off x="4023360" y="118110"/>
            <a:ext cx="8168640" cy="5766435"/>
          </a:xfrm>
          <a:prstGeom prst="rect">
            <a:avLst/>
          </a:prstGeom>
        </p:spPr>
      </p:pic>
      <p:sp>
        <p:nvSpPr>
          <p:cNvPr id="13" name="文本框 12"/>
          <p:cNvSpPr txBox="1"/>
          <p:nvPr/>
        </p:nvSpPr>
        <p:spPr>
          <a:xfrm>
            <a:off x="2806065" y="5981065"/>
            <a:ext cx="7155815" cy="829945"/>
          </a:xfrm>
          <a:prstGeom prst="rect">
            <a:avLst/>
          </a:prstGeom>
          <a:noFill/>
        </p:spPr>
        <p:txBody>
          <a:bodyPr wrap="square" rtlCol="0" anchor="t">
            <a:spAutoFit/>
          </a:bodyPr>
          <a:p>
            <a:pPr indent="457200" algn="l">
              <a:lnSpc>
                <a:spcPct val="150000"/>
              </a:lnSpc>
              <a:buClrTx/>
              <a:buSzTx/>
              <a:buFontTx/>
            </a:pPr>
            <a:r>
              <a:rPr lang="zh-CN" altLang="en-US" sz="1600" kern="100">
                <a:solidFill>
                  <a:srgbClr val="FF0000"/>
                </a:solidFill>
                <a:latin typeface="Segoe UI" panose="020B0502040204020203" pitchFamily="34" charset="0"/>
                <a:ea typeface="微软雅黑" panose="020B0503020204020204" pitchFamily="34" charset="-122"/>
                <a:cs typeface="Segoe UI" panose="020B0502040204020203" pitchFamily="34" charset="0"/>
                <a:sym typeface="+mn-ea"/>
              </a:rPr>
              <a:t>但是如此处理十分耗时，经计算如果判断完所有评论需要花上一整天，但是我的设备主板有问题，不支持如此高的工作负荷。</a:t>
            </a:r>
            <a:r>
              <a:rPr lang="zh-CN" altLang="en-US" sz="1600" kern="100">
                <a:solidFill>
                  <a:srgbClr val="FF0000"/>
                </a:solidFill>
                <a:latin typeface="Segoe UI" panose="020B0502040204020203" pitchFamily="34" charset="0"/>
                <a:ea typeface="微软雅黑" panose="020B0503020204020204" pitchFamily="34" charset="-122"/>
                <a:cs typeface="Segoe UI" panose="020B0502040204020203" pitchFamily="34" charset="0"/>
                <a:sym typeface="+mn-ea"/>
              </a:rPr>
              <a:t>很遗憾。</a:t>
            </a:r>
            <a:endParaRPr lang="zh-CN" altLang="en-US" sz="1600" kern="100">
              <a:solidFill>
                <a:srgbClr val="FF0000"/>
              </a:solidFill>
              <a:latin typeface="Segoe UI" panose="020B0502040204020203" pitchFamily="34" charset="0"/>
              <a:ea typeface="微软雅黑" panose="020B0503020204020204" pitchFamily="34" charset="-122"/>
              <a:cs typeface="Segoe UI" panose="020B0502040204020203"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02743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baidu</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1" name="文本框 10"/>
          <p:cNvSpPr txBox="1"/>
          <p:nvPr/>
        </p:nvSpPr>
        <p:spPr>
          <a:xfrm>
            <a:off x="294640" y="1090295"/>
            <a:ext cx="2722245" cy="3415030"/>
          </a:xfrm>
          <a:prstGeom prst="rect">
            <a:avLst/>
          </a:prstGeom>
          <a:noFill/>
        </p:spPr>
        <p:txBody>
          <a:bodyPr wrap="square" rtlCol="0" anchor="t">
            <a:spAutoFit/>
          </a:bodyPr>
          <a:p>
            <a:pPr indent="457200" algn="l">
              <a:lnSpc>
                <a:spcPct val="150000"/>
              </a:lnSpc>
              <a:buClrTx/>
              <a:buSzTx/>
              <a:buFontTx/>
            </a:pPr>
            <a:r>
              <a:rPr lang="zh-CN" altLang="en-US" sz="1600" kern="100">
                <a:latin typeface="Segoe UI" panose="020B0502040204020203" pitchFamily="34" charset="0"/>
                <a:ea typeface="微软雅黑" panose="020B0503020204020204" pitchFamily="34" charset="-122"/>
                <a:cs typeface="Segoe UI" panose="020B0502040204020203" pitchFamily="34" charset="0"/>
              </a:rPr>
              <a:t>这里我退而求其次，只比较了</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评分</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代表的情感与我用</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snownlp</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和</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LS</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T</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M</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模型预测的结果，任意</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两者</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一致则将其视为</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正确</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的</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评论情感。</a:t>
            </a:r>
            <a:endPar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endParaRPr>
          </a:p>
          <a:p>
            <a:pPr indent="457200" algn="l">
              <a:lnSpc>
                <a:spcPct val="150000"/>
              </a:lnSpc>
              <a:buClrTx/>
              <a:buSzTx/>
              <a:buFontTx/>
            </a:pP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这个就快多了，并且经过实测，最终效果与调用百度api的方法所实现的效果差别在</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可接受范围</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内。</a:t>
            </a:r>
            <a:endPar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endParaRPr>
          </a:p>
        </p:txBody>
      </p:sp>
      <p:pic>
        <p:nvPicPr>
          <p:cNvPr id="4" name="图片 3"/>
          <p:cNvPicPr>
            <a:picLocks noChangeAspect="1"/>
          </p:cNvPicPr>
          <p:nvPr>
            <p:custDataLst>
              <p:tags r:id="rId1"/>
            </p:custDataLst>
          </p:nvPr>
        </p:nvPicPr>
        <p:blipFill>
          <a:blip r:embed="rId2"/>
          <a:stretch>
            <a:fillRect/>
          </a:stretch>
        </p:blipFill>
        <p:spPr>
          <a:xfrm>
            <a:off x="3349625" y="42545"/>
            <a:ext cx="8631555" cy="65487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814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05</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6805"/>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a:t>
            </a:r>
            <a:r>
              <a:rPr lang="en-US" sz="6600" dirty="0">
                <a:solidFill>
                  <a:schemeClr val="bg2">
                    <a:lumMod val="25000"/>
                  </a:schemeClr>
                </a:solidFill>
                <a:latin typeface="Segoe UI" panose="020B0502040204020203" pitchFamily="34" charset="0"/>
                <a:cs typeface="Segoe UI" panose="020B0502040204020203" pitchFamily="34" charset="0"/>
              </a:rPr>
              <a:t>FIVE</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优化量化规则</a:t>
            </a:r>
            <a:endParaRPr lang="zh-CN" altLang="en-US" sz="4800" spc="13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329755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优化量化规则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555625" y="1338580"/>
            <a:ext cx="2593340" cy="1107440"/>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3449320" y="1601470"/>
            <a:ext cx="7800975" cy="581025"/>
          </a:xfrm>
          <a:prstGeom prst="rect">
            <a:avLst/>
          </a:prstGeom>
        </p:spPr>
      </p:pic>
      <p:sp>
        <p:nvSpPr>
          <p:cNvPr id="3" name="文本框 2"/>
          <p:cNvSpPr txBox="1"/>
          <p:nvPr/>
        </p:nvSpPr>
        <p:spPr>
          <a:xfrm>
            <a:off x="462915" y="2609215"/>
            <a:ext cx="11319510" cy="645160"/>
          </a:xfrm>
          <a:prstGeom prst="rect">
            <a:avLst/>
          </a:prstGeom>
          <a:noFill/>
        </p:spPr>
        <p:txBody>
          <a:bodyPr wrap="square" rtlCol="0">
            <a:spAutoFit/>
          </a:bodyPr>
          <a:p>
            <a:pPr indent="457200"/>
            <a:r>
              <a:rPr lang="zh-CN" altLang="en-US"/>
              <a:t>原先的评分情感只是根据用户评分直接得出的结果，但是经过改良后，我会</a:t>
            </a:r>
            <a:r>
              <a:rPr lang="zh-CN" altLang="en-US"/>
              <a:t>使用用户评论内容代表的可能</a:t>
            </a:r>
            <a:r>
              <a:rPr lang="zh-CN" altLang="en-US" b="1"/>
              <a:t>真实情感。</a:t>
            </a:r>
            <a:endParaRPr lang="zh-CN" altLang="en-US" b="1"/>
          </a:p>
        </p:txBody>
      </p:sp>
      <p:pic>
        <p:nvPicPr>
          <p:cNvPr id="7" name="图片 6"/>
          <p:cNvPicPr>
            <a:picLocks noChangeAspect="1"/>
          </p:cNvPicPr>
          <p:nvPr>
            <p:custDataLst>
              <p:tags r:id="rId5"/>
            </p:custDataLst>
          </p:nvPr>
        </p:nvPicPr>
        <p:blipFill>
          <a:blip r:embed="rId6"/>
          <a:stretch>
            <a:fillRect/>
          </a:stretch>
        </p:blipFill>
        <p:spPr>
          <a:xfrm>
            <a:off x="2042795" y="3082290"/>
            <a:ext cx="8105775" cy="3629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329755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优化量化规则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1"/>
            </p:custDataLst>
          </p:nvPr>
        </p:nvPicPr>
        <p:blipFill>
          <a:blip r:embed="rId2"/>
          <a:stretch>
            <a:fillRect/>
          </a:stretch>
        </p:blipFill>
        <p:spPr>
          <a:xfrm>
            <a:off x="1047750" y="1192530"/>
            <a:ext cx="3124200" cy="541972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340225" y="1192530"/>
            <a:ext cx="3390900" cy="5495925"/>
          </a:xfrm>
          <a:prstGeom prst="rect">
            <a:avLst/>
          </a:prstGeom>
        </p:spPr>
      </p:pic>
      <p:sp>
        <p:nvSpPr>
          <p:cNvPr id="8" name="文本框 7"/>
          <p:cNvSpPr txBox="1"/>
          <p:nvPr/>
        </p:nvSpPr>
        <p:spPr>
          <a:xfrm>
            <a:off x="8113395" y="1637665"/>
            <a:ext cx="3452495" cy="4246245"/>
          </a:xfrm>
          <a:prstGeom prst="rect">
            <a:avLst/>
          </a:prstGeom>
          <a:noFill/>
        </p:spPr>
        <p:txBody>
          <a:bodyPr wrap="square" rtlCol="0">
            <a:spAutoFit/>
          </a:bodyPr>
          <a:p>
            <a:pPr indent="457200">
              <a:lnSpc>
                <a:spcPct val="150000"/>
              </a:lnSpc>
            </a:pPr>
            <a:r>
              <a:rPr lang="zh-CN" altLang="en-US" sz="2000"/>
              <a:t>我们可以看到评分的情况确实得到了改变，并且改变不大，这是非常好的现象，说明情感预测结果基本接近真实情况，那么对于</a:t>
            </a:r>
            <a:r>
              <a:rPr lang="en-US" altLang="zh-CN" sz="2000"/>
              <a:t>YouTube</a:t>
            </a:r>
            <a:r>
              <a:rPr lang="zh-CN" altLang="en-US" sz="2000"/>
              <a:t>，哔哩哔哩上的许多课程资源，只要我们通过接口获得其评论，就能知道课程的优质程度如何了</a:t>
            </a:r>
            <a:endParaRPr lang="zh-CN" alt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814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06</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6805"/>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a:t>
            </a:r>
            <a:r>
              <a:rPr lang="en-US" sz="6600" dirty="0">
                <a:solidFill>
                  <a:schemeClr val="bg2">
                    <a:lumMod val="25000"/>
                  </a:schemeClr>
                </a:solidFill>
                <a:latin typeface="Segoe UI" panose="020B0502040204020203" pitchFamily="34" charset="0"/>
                <a:cs typeface="Segoe UI" panose="020B0502040204020203" pitchFamily="34" charset="0"/>
              </a:rPr>
              <a:t>SIX</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面向用户功能整合</a:t>
            </a:r>
            <a:endParaRPr lang="zh-CN" altLang="en-US" sz="4800" spc="13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556895" y="2266950"/>
            <a:ext cx="5010150" cy="1162050"/>
          </a:xfrm>
          <a:prstGeom prst="rect">
            <a:avLst/>
          </a:prstGeom>
        </p:spPr>
      </p:pic>
      <p:sp>
        <p:nvSpPr>
          <p:cNvPr id="3" name="文本框 2"/>
          <p:cNvSpPr txBox="1"/>
          <p:nvPr/>
        </p:nvSpPr>
        <p:spPr>
          <a:xfrm>
            <a:off x="762635" y="4622800"/>
            <a:ext cx="9730105" cy="1753235"/>
          </a:xfrm>
          <a:prstGeom prst="rect">
            <a:avLst/>
          </a:prstGeom>
          <a:noFill/>
        </p:spPr>
        <p:txBody>
          <a:bodyPr wrap="square" rtlCol="0">
            <a:spAutoFit/>
          </a:bodyPr>
          <a:p>
            <a:pPr indent="457200"/>
            <a:r>
              <a:rPr lang="zh-CN" altLang="en-US"/>
              <a:t>最后，作为结尾，我整合了之前进行的大部分工作，实现了面向用户的生成</a:t>
            </a:r>
            <a:r>
              <a:rPr lang="zh-CN" altLang="en-US">
                <a:sym typeface="+mn-ea"/>
              </a:rPr>
              <a:t>课程</a:t>
            </a:r>
            <a:r>
              <a:rPr lang="zh-CN" altLang="en-US"/>
              <a:t>信息评估的一个程序。</a:t>
            </a:r>
            <a:r>
              <a:rPr lang="zh-CN" altLang="en-US">
                <a:sym typeface="+mn-ea"/>
              </a:rPr>
              <a:t>可以在我的仓库中看见</a:t>
            </a:r>
            <a:r>
              <a:rPr lang="en-US" altLang="zh-CN">
                <a:sym typeface="+mn-ea"/>
              </a:rPr>
              <a:t>‘describe.py’</a:t>
            </a:r>
            <a:r>
              <a:rPr lang="zh-CN" altLang="en-US">
                <a:sym typeface="+mn-ea"/>
              </a:rPr>
              <a:t>。</a:t>
            </a:r>
            <a:endParaRPr lang="zh-CN" altLang="en-US"/>
          </a:p>
          <a:p>
            <a:pPr indent="457200"/>
            <a:r>
              <a:rPr lang="zh-CN" altLang="en-US"/>
              <a:t>只要用户进入</a:t>
            </a:r>
            <a:r>
              <a:rPr lang="en-US" altLang="zh-CN"/>
              <a:t>mooc</a:t>
            </a:r>
            <a:r>
              <a:rPr lang="zh-CN" altLang="en-US"/>
              <a:t>课程主页，将网址复制下来输入到控制台，就能生成一个</a:t>
            </a:r>
            <a:r>
              <a:rPr lang="en-US" altLang="zh-CN"/>
              <a:t>word</a:t>
            </a:r>
            <a:r>
              <a:rPr lang="zh-CN" altLang="en-US"/>
              <a:t>文档，包含这该课程的相关数据、评分、排名、和推荐的相似课程。并且处理前的所有评论和经过情感分析标注的</a:t>
            </a:r>
            <a:r>
              <a:rPr lang="zh-CN" altLang="en-US"/>
              <a:t>评论也会被</a:t>
            </a:r>
            <a:r>
              <a:rPr lang="zh-CN" altLang="en-US"/>
              <a:t>保存。</a:t>
            </a:r>
            <a:endParaRPr lang="zh-CN" altLang="en-US"/>
          </a:p>
          <a:p>
            <a:pPr indent="457200"/>
            <a:endParaRPr lang="zh-CN" altLang="en-US"/>
          </a:p>
        </p:txBody>
      </p:sp>
      <p:pic>
        <p:nvPicPr>
          <p:cNvPr id="7" name="图片 6"/>
          <p:cNvPicPr>
            <a:picLocks noChangeAspect="1"/>
          </p:cNvPicPr>
          <p:nvPr>
            <p:custDataLst>
              <p:tags r:id="rId3"/>
            </p:custDataLst>
          </p:nvPr>
        </p:nvPicPr>
        <p:blipFill>
          <a:blip r:embed="rId4"/>
          <a:stretch>
            <a:fillRect/>
          </a:stretch>
        </p:blipFill>
        <p:spPr>
          <a:xfrm>
            <a:off x="73025" y="4015105"/>
            <a:ext cx="5629275" cy="276225"/>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6181725" y="1553210"/>
            <a:ext cx="5386705" cy="3069590"/>
          </a:xfrm>
          <a:prstGeom prst="rect">
            <a:avLst/>
          </a:prstGeom>
        </p:spPr>
      </p:pic>
      <p:sp>
        <p:nvSpPr>
          <p:cNvPr id="12" name="文本框 11"/>
          <p:cNvSpPr txBox="1"/>
          <p:nvPr/>
        </p:nvSpPr>
        <p:spPr>
          <a:xfrm>
            <a:off x="7906385" y="1184910"/>
            <a:ext cx="4285615" cy="368300"/>
          </a:xfrm>
          <a:prstGeom prst="rect">
            <a:avLst/>
          </a:prstGeom>
          <a:noFill/>
        </p:spPr>
        <p:txBody>
          <a:bodyPr wrap="square" rtlCol="0">
            <a:spAutoFit/>
          </a:bodyPr>
          <a:p>
            <a:r>
              <a:rPr lang="zh-CN" altLang="en-US" b="1">
                <a:highlight>
                  <a:srgbClr val="FFFF00"/>
                </a:highlight>
              </a:rPr>
              <a:t>以此课程为例</a:t>
            </a:r>
            <a:endParaRPr lang="zh-CN" altLang="en-US" b="1">
              <a:highlight>
                <a:srgbClr val="FFFF00"/>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38100" y="1176655"/>
            <a:ext cx="12153900" cy="58642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57913" y="2736778"/>
            <a:ext cx="4445000" cy="737235"/>
          </a:xfrm>
          <a:prstGeom prst="rect">
            <a:avLst/>
          </a:prstGeom>
        </p:spPr>
        <p:txBody>
          <a:bodyPr wrap="square">
            <a:spAutoFit/>
          </a:bodyPr>
          <a:lstStyle/>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MOOC</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是现代大学生获取网络公关课程的重要渠道，对于</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MOOC</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的评价，有人这样说：</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6132513" y="1964678"/>
            <a:ext cx="2296538" cy="583565"/>
          </a:xfrm>
          <a:prstGeom prst="rect">
            <a:avLst/>
          </a:prstGeom>
          <a:noFill/>
        </p:spPr>
        <p:txBody>
          <a:bodyPr wrap="square" rtlCol="0">
            <a:spAutoFit/>
          </a:bodyPr>
          <a:lstStyle/>
          <a:p>
            <a:r>
              <a:rPr lang="en-US" altLang="zh-CN" sz="3200" dirty="0">
                <a:solidFill>
                  <a:schemeClr val="bg2">
                    <a:lumMod val="25000"/>
                  </a:schemeClr>
                </a:solidFill>
                <a:latin typeface="思源黑体 CN Heavy" panose="020B0A00000000000000" pitchFamily="34" charset="-122"/>
                <a:ea typeface="思源黑体 CN Heavy" panose="020B0A00000000000000" pitchFamily="34" charset="-122"/>
              </a:rPr>
              <a:t>MOOC</a:t>
            </a:r>
            <a:endParaRPr lang="zh-CN" altLang="en-US" sz="320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cxnSp>
        <p:nvCxnSpPr>
          <p:cNvPr id="4" name="直接连接符 3"/>
          <p:cNvCxnSpPr/>
          <p:nvPr/>
        </p:nvCxnSpPr>
        <p:spPr>
          <a:xfrm>
            <a:off x="6256187" y="266043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rot="17894215">
            <a:off x="11262855" y="3525710"/>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7894215">
            <a:off x="11190983" y="6386231"/>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2"/>
          <a:srcRect t="1236" r="4106"/>
          <a:stretch>
            <a:fillRect/>
          </a:stretch>
        </p:blipFill>
        <p:spPr>
          <a:xfrm>
            <a:off x="0" y="80010"/>
            <a:ext cx="6085205" cy="603377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6158230" y="3550285"/>
            <a:ext cx="5443855" cy="568325"/>
          </a:xfrm>
          <a:prstGeom prst="rect">
            <a:avLst/>
          </a:prstGeom>
        </p:spPr>
      </p:pic>
      <p:sp>
        <p:nvSpPr>
          <p:cNvPr id="13" name="矩形 12"/>
          <p:cNvSpPr/>
          <p:nvPr>
            <p:custDataLst>
              <p:tags r:id="rId5"/>
            </p:custDataLst>
          </p:nvPr>
        </p:nvSpPr>
        <p:spPr>
          <a:xfrm>
            <a:off x="6157913" y="4194738"/>
            <a:ext cx="4445000" cy="1060450"/>
          </a:xfrm>
          <a:prstGeom prst="rect">
            <a:avLst/>
          </a:prstGeom>
        </p:spPr>
        <p:txBody>
          <a:bodyPr wrap="square">
            <a:spAutoFit/>
          </a:bodyPr>
          <a:p>
            <a:pPr indent="457200">
              <a:lnSpc>
                <a:spcPct val="150000"/>
              </a:lnSpc>
              <a:spcAft>
                <a:spcPts val="0"/>
              </a:spcAft>
            </a:pP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尽管</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MOOC</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上的课程琳琅满目，不乏官方认证的国家精品课程，但是仍然有许多低质量课程在其中滥竽充数。因此我们需要一种方法来</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判断课程的</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质量。</a:t>
            </a:r>
            <a:endPar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65405" y="1225550"/>
            <a:ext cx="11889105" cy="56324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2"/>
          <a:stretch>
            <a:fillRect/>
          </a:stretch>
        </p:blipFill>
        <p:spPr>
          <a:xfrm>
            <a:off x="78740" y="1302385"/>
            <a:ext cx="12107545" cy="49358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2"/>
          <a:stretch>
            <a:fillRect/>
          </a:stretch>
        </p:blipFill>
        <p:spPr>
          <a:xfrm>
            <a:off x="179070" y="1267460"/>
            <a:ext cx="6724650" cy="5048250"/>
          </a:xfrm>
          <a:prstGeom prst="rect">
            <a:avLst/>
          </a:prstGeom>
        </p:spPr>
      </p:pic>
      <p:sp>
        <p:nvSpPr>
          <p:cNvPr id="5" name="文本框 4"/>
          <p:cNvSpPr txBox="1"/>
          <p:nvPr/>
        </p:nvSpPr>
        <p:spPr>
          <a:xfrm>
            <a:off x="7662545" y="597535"/>
            <a:ext cx="4057015" cy="922020"/>
          </a:xfrm>
          <a:prstGeom prst="rect">
            <a:avLst/>
          </a:prstGeom>
          <a:noFill/>
        </p:spPr>
        <p:txBody>
          <a:bodyPr wrap="square" rtlCol="0">
            <a:spAutoFit/>
          </a:bodyPr>
          <a:p>
            <a:r>
              <a:rPr lang="zh-CN" altLang="en-US"/>
              <a:t>可以看到推荐的相关课程确实很有相关性，（这张</a:t>
            </a:r>
            <a:r>
              <a:rPr lang="zh-CN" altLang="en-US" b="1"/>
              <a:t>图不是自动生成</a:t>
            </a:r>
            <a:r>
              <a:rPr lang="zh-CN" altLang="en-US"/>
              <a:t>的，推荐时为了简便就直接给网页网址</a:t>
            </a:r>
            <a:r>
              <a:rPr lang="zh-CN" altLang="en-US"/>
              <a:t>了）</a:t>
            </a:r>
            <a:endParaRPr lang="zh-CN" altLang="en-US"/>
          </a:p>
        </p:txBody>
      </p:sp>
      <p:pic>
        <p:nvPicPr>
          <p:cNvPr id="6" name="图片 5"/>
          <p:cNvPicPr>
            <a:picLocks noChangeAspect="1"/>
          </p:cNvPicPr>
          <p:nvPr>
            <p:custDataLst>
              <p:tags r:id="rId3"/>
            </p:custDataLst>
          </p:nvPr>
        </p:nvPicPr>
        <p:blipFill>
          <a:blip r:embed="rId4"/>
          <a:stretch>
            <a:fillRect/>
          </a:stretch>
        </p:blipFill>
        <p:spPr>
          <a:xfrm>
            <a:off x="7242175" y="1697355"/>
            <a:ext cx="4998720" cy="3154045"/>
          </a:xfrm>
          <a:prstGeom prst="rect">
            <a:avLst/>
          </a:prstGeom>
        </p:spPr>
      </p:pic>
      <p:sp>
        <p:nvSpPr>
          <p:cNvPr id="7" name="文本框 6"/>
          <p:cNvSpPr txBox="1"/>
          <p:nvPr/>
        </p:nvSpPr>
        <p:spPr>
          <a:xfrm>
            <a:off x="7242175" y="3244850"/>
            <a:ext cx="4769485" cy="368300"/>
          </a:xfrm>
          <a:prstGeom prst="rect">
            <a:avLst/>
          </a:prstGeom>
          <a:noFill/>
        </p:spPr>
        <p:txBody>
          <a:bodyPr wrap="square" rtlCol="0">
            <a:spAutoFit/>
          </a:bodyPr>
          <a:p>
            <a:r>
              <a:rPr lang="zh-CN" altLang="en-US"/>
              <a:t>https://www.icourse163.org/course/ZJU-9001</a:t>
            </a:r>
            <a:endParaRPr lang="zh-CN" altLang="en-US"/>
          </a:p>
        </p:txBody>
      </p:sp>
      <p:sp>
        <p:nvSpPr>
          <p:cNvPr id="8" name="下箭头 7"/>
          <p:cNvSpPr/>
          <p:nvPr/>
        </p:nvSpPr>
        <p:spPr>
          <a:xfrm>
            <a:off x="9508490" y="1463040"/>
            <a:ext cx="140970" cy="214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004810" y="3632835"/>
            <a:ext cx="4057015" cy="645160"/>
          </a:xfrm>
          <a:prstGeom prst="rect">
            <a:avLst/>
          </a:prstGeom>
          <a:noFill/>
        </p:spPr>
        <p:txBody>
          <a:bodyPr wrap="square" rtlCol="0">
            <a:spAutoFit/>
          </a:bodyPr>
          <a:p>
            <a:r>
              <a:rPr lang="zh-CN" altLang="en-US"/>
              <a:t>保存的评论</a:t>
            </a:r>
            <a:r>
              <a:rPr lang="zh-CN" altLang="en-US"/>
              <a:t>源数据</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1106170" y="1574165"/>
            <a:ext cx="6303010" cy="50393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064625" y="3831590"/>
            <a:ext cx="4057015" cy="368300"/>
          </a:xfrm>
          <a:prstGeom prst="rect">
            <a:avLst/>
          </a:prstGeom>
          <a:noFill/>
        </p:spPr>
        <p:txBody>
          <a:bodyPr wrap="square" rtlCol="0">
            <a:spAutoFit/>
          </a:bodyPr>
          <a:p>
            <a:r>
              <a:rPr lang="zh-CN" altLang="en-US"/>
              <a:t>处理后的</a:t>
            </a:r>
            <a:r>
              <a:rPr lang="zh-CN" altLang="en-US"/>
              <a:t>数据</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85725" y="1747520"/>
            <a:ext cx="8733155" cy="45358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总结与</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期望</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81685" y="1475740"/>
            <a:ext cx="9883775" cy="4825365"/>
          </a:xfrm>
          <a:prstGeom prst="rect">
            <a:avLst/>
          </a:prstGeom>
          <a:noFill/>
        </p:spPr>
        <p:txBody>
          <a:bodyPr wrap="square" rtlCol="0">
            <a:noAutofit/>
          </a:bodyPr>
          <a:p>
            <a:r>
              <a:rPr lang="zh-CN" altLang="en-US" b="1"/>
              <a:t>发个牢骚：</a:t>
            </a:r>
            <a:endParaRPr lang="zh-CN" altLang="en-US" b="1"/>
          </a:p>
          <a:p>
            <a:endParaRPr lang="en-US" altLang="zh-CN"/>
          </a:p>
          <a:p>
            <a:r>
              <a:rPr lang="en-US" altLang="zh-CN"/>
              <a:t>MOOC</a:t>
            </a:r>
            <a:r>
              <a:rPr lang="zh-CN" altLang="en-US"/>
              <a:t>真的很不好爬</a:t>
            </a:r>
            <a:r>
              <a:rPr lang="zh-CN" altLang="en-US">
                <a:sym typeface="+mn-ea"/>
              </a:rPr>
              <a:t>，网页源代码居然没有数据</a:t>
            </a:r>
            <a:r>
              <a:rPr lang="zh-CN" altLang="en-US"/>
              <a:t>，第一天我用八爪鱼都没爬下来，后来在某篇博文的评论区才找到课程</a:t>
            </a:r>
            <a:r>
              <a:rPr lang="en-US" altLang="zh-CN"/>
              <a:t>ID</a:t>
            </a:r>
            <a:r>
              <a:rPr lang="zh-CN" altLang="en-US"/>
              <a:t>。</a:t>
            </a:r>
            <a:endParaRPr lang="zh-CN" altLang="en-US"/>
          </a:p>
          <a:p>
            <a:endParaRPr lang="zh-CN" altLang="en-US"/>
          </a:p>
          <a:p>
            <a:r>
              <a:rPr lang="zh-CN" altLang="en-US"/>
              <a:t>深度学习的环境真的很难配，花了我三天才配合适（</a:t>
            </a:r>
            <a:r>
              <a:rPr lang="zh-CN" altLang="en-US"/>
              <a:t>期中考完一共只剩</a:t>
            </a:r>
            <a:r>
              <a:rPr lang="zh-CN" altLang="en-US"/>
              <a:t>七天）。</a:t>
            </a:r>
            <a:endParaRPr lang="zh-CN" altLang="en-US"/>
          </a:p>
          <a:p>
            <a:endParaRPr lang="zh-CN" altLang="en-US"/>
          </a:p>
          <a:p>
            <a:r>
              <a:rPr lang="zh-CN" altLang="en-US"/>
              <a:t>还有我不争气的电脑，昨天</a:t>
            </a:r>
            <a:r>
              <a:rPr lang="zh-CN" altLang="en-US"/>
              <a:t>居然重启了</a:t>
            </a:r>
            <a:r>
              <a:rPr lang="zh-CN" altLang="en-US"/>
              <a:t>四五次。</a:t>
            </a:r>
            <a:endParaRPr lang="zh-CN" altLang="en-US"/>
          </a:p>
          <a:p>
            <a:endParaRPr lang="zh-CN" altLang="en-US"/>
          </a:p>
          <a:p>
            <a:r>
              <a:rPr lang="zh-CN" altLang="en-US" b="1"/>
              <a:t>遗憾：</a:t>
            </a:r>
            <a:endParaRPr lang="zh-CN" altLang="en-US" b="1"/>
          </a:p>
          <a:p>
            <a:endParaRPr lang="zh-CN" altLang="en-US"/>
          </a:p>
          <a:p>
            <a:r>
              <a:rPr lang="zh-CN" altLang="en-US"/>
              <a:t>如果能实现网页端运行该程序，那么我认为这会很有意义，但是本人才疏学浅，翻阅网上资料发现无从下手，未来有机会的话希望能深入</a:t>
            </a:r>
            <a:r>
              <a:rPr lang="zh-CN" altLang="en-US"/>
              <a:t>开发。</a:t>
            </a:r>
            <a:endParaRPr lang="zh-CN" altLang="en-US"/>
          </a:p>
          <a:p>
            <a:endParaRPr lang="zh-CN" altLang="en-US"/>
          </a:p>
          <a:p>
            <a:r>
              <a:rPr lang="zh-CN" altLang="en-US"/>
              <a:t>只实现了爬取</a:t>
            </a:r>
            <a:r>
              <a:rPr lang="en-US" altLang="zh-CN"/>
              <a:t>MOOC</a:t>
            </a:r>
            <a:r>
              <a:rPr lang="zh-CN" altLang="en-US"/>
              <a:t>网评论来对课程评价，如果将其推广运用在</a:t>
            </a:r>
            <a:r>
              <a:rPr lang="en-US" altLang="zh-CN"/>
              <a:t>B</a:t>
            </a:r>
            <a:r>
              <a:rPr lang="zh-CN" altLang="en-US"/>
              <a:t>站等没有用户评分课程网站那将更有意义，奈何要交作业</a:t>
            </a:r>
            <a:r>
              <a:rPr lang="zh-CN" altLang="en-US"/>
              <a:t>了时间</a:t>
            </a:r>
            <a:r>
              <a:rPr lang="zh-CN" altLang="en-US"/>
              <a:t>不允许。</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1930" y="2557145"/>
            <a:ext cx="9248140" cy="1753235"/>
          </a:xfrm>
          <a:prstGeom prst="rect">
            <a:avLst/>
          </a:prstGeom>
          <a:noFill/>
        </p:spPr>
        <p:txBody>
          <a:bodyPr wrap="square" rtlCol="0">
            <a:spAutoFit/>
          </a:bodyPr>
          <a:p>
            <a:pPr algn="ctr"/>
            <a:r>
              <a:rPr lang="zh-CN" alt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感谢观看！！！</a:t>
            </a:r>
            <a:endParaRPr lang="zh-CN" alt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也感谢这一周的我自己！！！</a:t>
            </a:r>
            <a:endParaRPr lang="zh-CN" alt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7193" y="1321998"/>
            <a:ext cx="4445000" cy="1706880"/>
          </a:xfrm>
          <a:prstGeom prst="rect">
            <a:avLst/>
          </a:prstGeom>
        </p:spPr>
        <p:txBody>
          <a:bodyPr wrap="square">
            <a:spAutoFit/>
          </a:bodyPr>
          <a:lstStyle/>
          <a:p>
            <a:pPr indent="457200">
              <a:lnSpc>
                <a:spcPct val="150000"/>
              </a:lnSpc>
              <a:spcAft>
                <a:spcPts val="0"/>
              </a:spcAft>
            </a:pP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根据观察中国大学MOOC课程主页的基本信息，我们可以看到其中包含许多信息。比如：</a:t>
            </a:r>
            <a:r>
              <a:rPr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课程名、参加课程人数、授课老师、授课学校</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等信息。这些可能都是我们在选择观看这门课程前会事先浏览的内容。 但是这些基本信息对我们学生的价值并不是那么大。</a:t>
            </a:r>
            <a:endPar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371793" y="549898"/>
            <a:ext cx="2296538" cy="583565"/>
          </a:xfrm>
          <a:prstGeom prst="rect">
            <a:avLst/>
          </a:prstGeom>
          <a:noFill/>
        </p:spPr>
        <p:txBody>
          <a:bodyPr wrap="square" rtlCol="0">
            <a:spAutoFit/>
          </a:bodyPr>
          <a:lstStyle/>
          <a:p>
            <a:r>
              <a:rPr lang="zh-CN" altLang="en-US" sz="3200" dirty="0">
                <a:solidFill>
                  <a:schemeClr val="bg2">
                    <a:lumMod val="25000"/>
                  </a:schemeClr>
                </a:solidFill>
                <a:latin typeface="思源黑体 CN Heavy" panose="020B0A00000000000000" pitchFamily="34" charset="-122"/>
                <a:ea typeface="思源黑体 CN Heavy" panose="020B0A00000000000000" pitchFamily="34" charset="-122"/>
              </a:rPr>
              <a:t>如何</a:t>
            </a:r>
            <a:r>
              <a:rPr lang="zh-CN" altLang="en-US" sz="3200" dirty="0">
                <a:solidFill>
                  <a:schemeClr val="bg2">
                    <a:lumMod val="25000"/>
                  </a:schemeClr>
                </a:solidFill>
                <a:latin typeface="思源黑体 CN Heavy" panose="020B0A00000000000000" pitchFamily="34" charset="-122"/>
                <a:ea typeface="思源黑体 CN Heavy" panose="020B0A00000000000000" pitchFamily="34" charset="-122"/>
              </a:rPr>
              <a:t>辨别</a:t>
            </a:r>
            <a:endParaRPr lang="zh-CN" altLang="en-US" sz="320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cxnSp>
        <p:nvCxnSpPr>
          <p:cNvPr id="4" name="直接连接符 3"/>
          <p:cNvCxnSpPr/>
          <p:nvPr/>
        </p:nvCxnSpPr>
        <p:spPr>
          <a:xfrm>
            <a:off x="495467" y="124565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rot="17894215">
            <a:off x="11262855" y="3525710"/>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7894215">
            <a:off x="11190983" y="6386231"/>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1"/>
            </p:custDataLst>
          </p:nvPr>
        </p:nvSpPr>
        <p:spPr>
          <a:xfrm>
            <a:off x="371793" y="3373683"/>
            <a:ext cx="4445000" cy="1891665"/>
          </a:xfrm>
          <a:prstGeom prst="rect">
            <a:avLst/>
          </a:prstGeom>
        </p:spPr>
        <p:txBody>
          <a:bodyPr wrap="square">
            <a:spAutoFit/>
          </a:bodyPr>
          <a:p>
            <a:pPr indent="457200">
              <a:lnSpc>
                <a:spcPct val="150000"/>
              </a:lnSpc>
              <a:spcAft>
                <a:spcPts val="0"/>
              </a:spcAft>
            </a:pP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除了成本较高地去</a:t>
            </a:r>
            <a:r>
              <a:rPr lang="zh-CN"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听两节试试</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，还</a:t>
            </a:r>
            <a:r>
              <a:rPr 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有</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一种方式，就是点开</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评论</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区，看看学生的评价如何。因此我认为一个课的</a:t>
            </a:r>
            <a:r>
              <a:rPr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评论</a:t>
            </a:r>
            <a:r>
              <a:rPr 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十分有价值</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，可以被视作这个课程优质与否的重要评价标准。本课题将尝试寻找一种对MOOC网上课程的合适评分方法。</a:t>
            </a:r>
            <a:endPar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pic>
        <p:nvPicPr>
          <p:cNvPr id="5" name="图片 4"/>
          <p:cNvPicPr>
            <a:picLocks noChangeAspect="1"/>
          </p:cNvPicPr>
          <p:nvPr>
            <p:custDataLst>
              <p:tags r:id="rId2"/>
            </p:custDataLst>
          </p:nvPr>
        </p:nvPicPr>
        <p:blipFill>
          <a:blip r:embed="rId3"/>
          <a:stretch>
            <a:fillRect/>
          </a:stretch>
        </p:blipFill>
        <p:spPr>
          <a:xfrm>
            <a:off x="4953000" y="770890"/>
            <a:ext cx="7011670" cy="5129530"/>
          </a:xfrm>
          <a:prstGeom prst="rect">
            <a:avLst/>
          </a:prstGeom>
        </p:spPr>
      </p:pic>
      <p:sp>
        <p:nvSpPr>
          <p:cNvPr id="6" name="矩形 5"/>
          <p:cNvSpPr/>
          <p:nvPr/>
        </p:nvSpPr>
        <p:spPr>
          <a:xfrm>
            <a:off x="8161020" y="1020445"/>
            <a:ext cx="951865" cy="3016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4"/>
            </p:custDataLst>
          </p:nvPr>
        </p:nvSpPr>
        <p:spPr>
          <a:xfrm>
            <a:off x="11252835" y="1898650"/>
            <a:ext cx="669925" cy="19431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custDataLst>
              <p:tags r:id="rId5"/>
            </p:custDataLst>
          </p:nvPr>
        </p:nvSpPr>
        <p:spPr>
          <a:xfrm>
            <a:off x="5278755" y="3813175"/>
            <a:ext cx="4721225" cy="80391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custDataLst>
              <p:tags r:id="rId6"/>
            </p:custDataLst>
          </p:nvPr>
        </p:nvSpPr>
        <p:spPr>
          <a:xfrm>
            <a:off x="10494645" y="3373755"/>
            <a:ext cx="1353820" cy="3016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9266"/>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02</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7996"/>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TWO</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数据收集、整合、清洗</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589432" y="2546278"/>
            <a:ext cx="4445000" cy="1060450"/>
          </a:xfrm>
          <a:prstGeom prst="rect">
            <a:avLst/>
          </a:prstGeom>
        </p:spPr>
        <p:txBody>
          <a:bodyPr wrap="square">
            <a:spAutoFit/>
          </a:bodyPr>
          <a:lstStyle/>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想要爬取数据，首先我们就要观察课程主页的url是否具有规律。我们以《Python数据分析与展示》为例，它的课程主页url为：</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26" name="文本框 25"/>
          <p:cNvSpPr txBox="1"/>
          <p:nvPr/>
        </p:nvSpPr>
        <p:spPr>
          <a:xfrm>
            <a:off x="563880" y="1774190"/>
            <a:ext cx="268478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获得评论</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信息</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27" name="直接连接符 26"/>
          <p:cNvCxnSpPr/>
          <p:nvPr/>
        </p:nvCxnSpPr>
        <p:spPr>
          <a:xfrm>
            <a:off x="687706" y="246993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1"/>
            </p:custDataLst>
          </p:nvPr>
        </p:nvPicPr>
        <p:blipFill>
          <a:blip r:embed="rId2"/>
          <a:stretch>
            <a:fillRect/>
          </a:stretch>
        </p:blipFill>
        <p:spPr>
          <a:xfrm>
            <a:off x="888365" y="3551555"/>
            <a:ext cx="4545965" cy="497840"/>
          </a:xfrm>
          <a:prstGeom prst="rect">
            <a:avLst/>
          </a:prstGeom>
        </p:spPr>
      </p:pic>
      <p:sp>
        <p:nvSpPr>
          <p:cNvPr id="15" name="文本框 14"/>
          <p:cNvSpPr txBox="1"/>
          <p:nvPr/>
        </p:nvSpPr>
        <p:spPr>
          <a:xfrm>
            <a:off x="687705" y="4184650"/>
            <a:ext cx="4445635" cy="1060450"/>
          </a:xfrm>
          <a:prstGeom prst="rect">
            <a:avLst/>
          </a:prstGeom>
          <a:noFill/>
        </p:spPr>
        <p:txBody>
          <a:bodyPr wrap="square" rtlCol="0">
            <a:spAutoFit/>
          </a:bodyPr>
          <a:p>
            <a:pPr indent="457200">
              <a:lnSpc>
                <a:spcPct val="150000"/>
              </a:lnSpc>
            </a:pPr>
            <a:r>
              <a:rPr lang="en-US" altLang="zh-CN" sz="1400" kern="100">
                <a:latin typeface="Segoe UI" panose="020B0502040204020203" pitchFamily="34" charset="0"/>
                <a:ea typeface="微软雅黑" panose="020B0503020204020204" pitchFamily="34" charset="-122"/>
                <a:cs typeface="Segoe UI" panose="020B0502040204020203" pitchFamily="34" charset="0"/>
              </a:rPr>
              <a:t>可以看出其规律性还是比较明显的，BIT是北理工的简称,1001870002是该网站</a:t>
            </a:r>
            <a:r>
              <a:rPr lang="en-US" altLang="zh-CN" sz="1400" b="1" kern="100">
                <a:latin typeface="Segoe UI" panose="020B0502040204020203" pitchFamily="34" charset="0"/>
                <a:ea typeface="微软雅黑" panose="020B0503020204020204" pitchFamily="34" charset="-122"/>
                <a:cs typeface="Segoe UI" panose="020B0502040204020203" pitchFamily="34" charset="0"/>
              </a:rPr>
              <a:t>唯一</a:t>
            </a:r>
            <a:r>
              <a:rPr lang="en-US" altLang="zh-CN" sz="1400" kern="100">
                <a:latin typeface="Segoe UI" panose="020B0502040204020203" pitchFamily="34" charset="0"/>
                <a:ea typeface="微软雅黑" panose="020B0503020204020204" pitchFamily="34" charset="-122"/>
                <a:cs typeface="Segoe UI" panose="020B0502040204020203" pitchFamily="34" charset="0"/>
              </a:rPr>
              <a:t>的课程号，</a:t>
            </a:r>
            <a:r>
              <a:rPr lang="zh-CN" altLang="en-US" sz="1400" kern="100">
                <a:latin typeface="Segoe UI" panose="020B0502040204020203" pitchFamily="34" charset="0"/>
                <a:ea typeface="微软雅黑" panose="020B0503020204020204" pitchFamily="34" charset="-122"/>
                <a:cs typeface="Segoe UI" panose="020B0502040204020203" pitchFamily="34" charset="0"/>
              </a:rPr>
              <a:t>剩余</a:t>
            </a:r>
            <a:r>
              <a:rPr lang="en-US" altLang="zh-CN" sz="1400" kern="100">
                <a:latin typeface="Segoe UI" panose="020B0502040204020203" pitchFamily="34" charset="0"/>
                <a:ea typeface="微软雅黑" panose="020B0503020204020204" pitchFamily="34" charset="-122"/>
                <a:cs typeface="Segoe UI" panose="020B0502040204020203" pitchFamily="34" charset="0"/>
              </a:rPr>
              <a:t>的内容据观察每个课程都是一样的。</a:t>
            </a:r>
            <a:endParaRPr lang="en-US" altLang="zh-CN" sz="1400" kern="100">
              <a:latin typeface="Segoe UI" panose="020B0502040204020203" pitchFamily="34" charset="0"/>
              <a:ea typeface="微软雅黑" panose="020B0503020204020204" pitchFamily="34" charset="-122"/>
              <a:cs typeface="Segoe UI" panose="020B0502040204020203" pitchFamily="34" charset="0"/>
            </a:endParaRPr>
          </a:p>
        </p:txBody>
      </p:sp>
      <p:cxnSp>
        <p:nvCxnSpPr>
          <p:cNvPr id="32" name="直接箭头连接符 31"/>
          <p:cNvCxnSpPr/>
          <p:nvPr/>
        </p:nvCxnSpPr>
        <p:spPr>
          <a:xfrm flipV="1">
            <a:off x="3814445" y="3874135"/>
            <a:ext cx="140970" cy="187960"/>
          </a:xfrm>
          <a:prstGeom prst="straightConnector1">
            <a:avLst/>
          </a:prstGeom>
          <a:ln w="12700">
            <a:tailEnd type="arrow" w="med" len="med"/>
          </a:ln>
        </p:spPr>
        <p:style>
          <a:lnRef idx="1">
            <a:schemeClr val="accent2"/>
          </a:lnRef>
          <a:fillRef idx="0">
            <a:schemeClr val="accent2"/>
          </a:fillRef>
          <a:effectRef idx="0">
            <a:schemeClr val="accent2"/>
          </a:effectRef>
          <a:fontRef idx="minor">
            <a:schemeClr val="tx1"/>
          </a:fontRef>
        </p:style>
      </p:cxnSp>
      <p:cxnSp>
        <p:nvCxnSpPr>
          <p:cNvPr id="33" name="直接箭头连接符 32"/>
          <p:cNvCxnSpPr/>
          <p:nvPr>
            <p:custDataLst>
              <p:tags r:id="rId3"/>
            </p:custDataLst>
          </p:nvPr>
        </p:nvCxnSpPr>
        <p:spPr>
          <a:xfrm flipH="1" flipV="1">
            <a:off x="4602480" y="3861435"/>
            <a:ext cx="144780" cy="200660"/>
          </a:xfrm>
          <a:prstGeom prst="straightConnector1">
            <a:avLst/>
          </a:prstGeom>
          <a:ln w="12700">
            <a:tailEnd type="arrow" w="med" len="med"/>
          </a:ln>
        </p:spPr>
        <p:style>
          <a:lnRef idx="1">
            <a:schemeClr val="accent2"/>
          </a:lnRef>
          <a:fillRef idx="0">
            <a:schemeClr val="accent2"/>
          </a:fillRef>
          <a:effectRef idx="0">
            <a:schemeClr val="accent2"/>
          </a:effectRef>
          <a:fontRef idx="minor">
            <a:schemeClr val="tx1"/>
          </a:fontRef>
        </p:style>
      </p:cxnSp>
      <p:sp>
        <p:nvSpPr>
          <p:cNvPr id="34" name="文本框 33"/>
          <p:cNvSpPr txBox="1"/>
          <p:nvPr/>
        </p:nvSpPr>
        <p:spPr>
          <a:xfrm>
            <a:off x="800735" y="5451475"/>
            <a:ext cx="4332605" cy="737235"/>
          </a:xfrm>
          <a:prstGeom prst="rect">
            <a:avLst/>
          </a:prstGeom>
          <a:noFill/>
        </p:spPr>
        <p:txBody>
          <a:bodyPr wrap="square" rtlCol="0">
            <a:spAutoFit/>
          </a:bodyPr>
          <a:p>
            <a:pPr indent="457200" algn="l">
              <a:lnSpc>
                <a:spcPct val="150000"/>
              </a:lnSpc>
              <a:buClrTx/>
              <a:buSzTx/>
              <a:buFontTx/>
            </a:pPr>
            <a:r>
              <a:rPr lang="en-US" altLang="zh-CN" sz="1400" kern="100">
                <a:latin typeface="Segoe UI" panose="020B0502040204020203" pitchFamily="34" charset="0"/>
                <a:ea typeface="微软雅黑" panose="020B0503020204020204" pitchFamily="34" charset="-122"/>
                <a:cs typeface="Segoe UI" panose="020B0502040204020203" pitchFamily="34" charset="0"/>
              </a:rPr>
              <a:t>但是通过此url能爬取的内容并</a:t>
            </a:r>
            <a:r>
              <a:rPr lang="en-US" altLang="zh-CN" sz="1400" b="1" kern="100">
                <a:latin typeface="Segoe UI" panose="020B0502040204020203" pitchFamily="34" charset="0"/>
                <a:ea typeface="微软雅黑" panose="020B0503020204020204" pitchFamily="34" charset="-122"/>
                <a:cs typeface="Segoe UI" panose="020B0502040204020203" pitchFamily="34" charset="0"/>
              </a:rPr>
              <a:t>不足够</a:t>
            </a:r>
            <a:r>
              <a:rPr lang="en-US" altLang="zh-CN" sz="1400" kern="100">
                <a:latin typeface="Segoe UI" panose="020B0502040204020203" pitchFamily="34" charset="0"/>
                <a:ea typeface="微软雅黑" panose="020B0503020204020204" pitchFamily="34" charset="-122"/>
                <a:cs typeface="Segoe UI" panose="020B0502040204020203" pitchFamily="34" charset="0"/>
              </a:rPr>
              <a:t>让我们充分了解这门课，因此我们还要进一步挖掘更多数据。</a:t>
            </a:r>
            <a:endParaRPr lang="en-US" altLang="zh-CN" sz="14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36" name="图片 35"/>
          <p:cNvPicPr>
            <a:picLocks noChangeAspect="1"/>
          </p:cNvPicPr>
          <p:nvPr>
            <p:custDataLst>
              <p:tags r:id="rId4"/>
            </p:custDataLst>
          </p:nvPr>
        </p:nvPicPr>
        <p:blipFill>
          <a:blip r:embed="rId5"/>
          <a:stretch>
            <a:fillRect/>
          </a:stretch>
        </p:blipFill>
        <p:spPr>
          <a:xfrm>
            <a:off x="5394325" y="1680210"/>
            <a:ext cx="6745605" cy="4106545"/>
          </a:xfrm>
          <a:prstGeom prst="rect">
            <a:avLst/>
          </a:prstGeom>
        </p:spPr>
      </p:pic>
      <p:sp>
        <p:nvSpPr>
          <p:cNvPr id="37" name="文本框 36"/>
          <p:cNvSpPr txBox="1"/>
          <p:nvPr/>
        </p:nvSpPr>
        <p:spPr>
          <a:xfrm>
            <a:off x="8918575" y="3409315"/>
            <a:ext cx="2902585" cy="2042160"/>
          </a:xfrm>
          <a:prstGeom prst="rect">
            <a:avLst/>
          </a:prstGeom>
          <a:noFill/>
        </p:spPr>
        <p:txBody>
          <a:bodyPr wrap="square" rtlCol="0">
            <a:noAutofit/>
          </a:bodyPr>
          <a:p>
            <a:r>
              <a:rPr lang="zh-CN" altLang="en-US" sz="3200">
                <a:ln w="6600">
                  <a:solidFill>
                    <a:schemeClr val="accent2"/>
                  </a:solidFill>
                  <a:prstDash val="solid"/>
                </a:ln>
                <a:solidFill>
                  <a:srgbClr val="FF0000"/>
                </a:solidFill>
                <a:effectLst>
                  <a:outerShdw dist="38100" dir="2700000" algn="tl" rotWithShape="0">
                    <a:schemeClr val="accent2"/>
                  </a:outerShdw>
                </a:effectLst>
              </a:rPr>
              <a:t>网页源代码只包含了有限的信息</a:t>
            </a:r>
            <a:r>
              <a:rPr lang="en-US" altLang="zh-CN" sz="3200">
                <a:ln w="6600">
                  <a:solidFill>
                    <a:schemeClr val="accent2"/>
                  </a:solidFill>
                  <a:prstDash val="solid"/>
                </a:ln>
                <a:solidFill>
                  <a:srgbClr val="FF0000"/>
                </a:solidFill>
                <a:effectLst>
                  <a:outerShdw dist="38100" dir="2700000" algn="tl" rotWithShape="0">
                    <a:schemeClr val="accent2"/>
                  </a:outerShdw>
                </a:effectLst>
              </a:rPr>
              <a:t>!</a:t>
            </a:r>
            <a:endParaRPr lang="en-US" altLang="zh-CN" sz="3200">
              <a:ln w="6600">
                <a:solidFill>
                  <a:schemeClr val="accent2"/>
                </a:solidFill>
                <a:prstDash val="solid"/>
              </a:ln>
              <a:solidFill>
                <a:srgbClr val="FF0000"/>
              </a:solidFill>
              <a:effectLst>
                <a:outerShdw dist="38100" dir="2700000" algn="tl" rotWithShape="0">
                  <a:schemeClr val="accent2"/>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479915" y="2600960"/>
            <a:ext cx="2353945" cy="234315"/>
          </a:xfrm>
          <a:prstGeom prst="rect">
            <a:avLst/>
          </a:prstGeom>
        </p:spPr>
        <p:txBody>
          <a:bodyPr wrap="square">
            <a:noAutofit/>
          </a:bodyPr>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令人烦恼的是课程主页的源代码居然并不包含评论数据，为了成功获取课程评论，我参考了这篇博文</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hlinkClick r:id="rId1" action="ppaction://hlinkfile"/>
              </a:rPr>
              <a:t>https://blog.csdn.net/Uncle_wangcode/article/details/129181883。</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 </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805180" y="285115"/>
            <a:ext cx="2684780" cy="583565"/>
          </a:xfrm>
          <a:prstGeom prst="rect">
            <a:avLst/>
          </a:prstGeom>
          <a:noFill/>
        </p:spPr>
        <p:txBody>
          <a:bodyPr wrap="square" rtlCol="0">
            <a:spAutoFit/>
          </a:bodyPr>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获得评论信息</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4" name="直接连接符 3"/>
          <p:cNvCxnSpPr/>
          <p:nvPr/>
        </p:nvCxnSpPr>
        <p:spPr>
          <a:xfrm>
            <a:off x="889001" y="86846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05180" y="5889625"/>
            <a:ext cx="10300335" cy="737235"/>
          </a:xfrm>
          <a:prstGeom prst="rect">
            <a:avLst/>
          </a:prstGeom>
          <a:noFill/>
        </p:spPr>
        <p:txBody>
          <a:bodyPr wrap="square" rtlCol="0">
            <a:spAutoFit/>
          </a:bodyPr>
          <a:p>
            <a:pPr indent="457200">
              <a:lnSpc>
                <a:spcPct val="150000"/>
              </a:lnSpc>
              <a:spcAft>
                <a:spcPts val="0"/>
              </a:spcAft>
            </a:pP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原来需要调用接口才能实现访问评论，于是依照博文给出的代码做适当修改，我也成功爬取了指定MOOC课程的所有评论以及</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该评论的点赞数和用户对课程的评分</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a:t>
            </a:r>
            <a:endParaRPr lang="en-US" altLang="zh-CN" sz="14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6" name="图片 5"/>
          <p:cNvPicPr>
            <a:picLocks noChangeAspect="1"/>
          </p:cNvPicPr>
          <p:nvPr>
            <p:custDataLst>
              <p:tags r:id="rId2"/>
            </p:custDataLst>
          </p:nvPr>
        </p:nvPicPr>
        <p:blipFill>
          <a:blip r:embed="rId3"/>
          <a:stretch>
            <a:fillRect/>
          </a:stretch>
        </p:blipFill>
        <p:spPr>
          <a:xfrm>
            <a:off x="281940" y="1209040"/>
            <a:ext cx="9103360" cy="4495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971280" y="1521460"/>
            <a:ext cx="2708275" cy="234315"/>
          </a:xfrm>
          <a:prstGeom prst="rect">
            <a:avLst/>
          </a:prstGeom>
        </p:spPr>
        <p:txBody>
          <a:bodyPr wrap="square">
            <a:noAutofit/>
          </a:bodyPr>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到这里，似乎对于普通学生来说，想要获得课程的全部可参考信息已经足够，</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只要看几条有价值的评论即可。</a:t>
            </a:r>
            <a:endPar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但是本课题目的在于找到一种通用的课程评价方式，因此我还需要</a:t>
            </a:r>
            <a:r>
              <a:rPr lang="en-US" altLang="zh-CN"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更多信息</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805180" y="285115"/>
            <a:ext cx="2684780" cy="583565"/>
          </a:xfrm>
          <a:prstGeom prst="rect">
            <a:avLst/>
          </a:prstGeom>
          <a:noFill/>
        </p:spPr>
        <p:txBody>
          <a:bodyPr wrap="square" rtlCol="0">
            <a:spAutoFit/>
          </a:bodyPr>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实现代码</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4" name="直接连接符 3"/>
          <p:cNvCxnSpPr/>
          <p:nvPr/>
        </p:nvCxnSpPr>
        <p:spPr>
          <a:xfrm>
            <a:off x="889001" y="86846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custDataLst>
              <p:tags r:id="rId1"/>
            </p:custDataLst>
          </p:nvPr>
        </p:nvPicPr>
        <p:blipFill>
          <a:blip r:embed="rId2"/>
          <a:stretch>
            <a:fillRect/>
          </a:stretch>
        </p:blipFill>
        <p:spPr>
          <a:xfrm>
            <a:off x="366395" y="1083310"/>
            <a:ext cx="8544560" cy="577532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PP_MARK_KEY" val="8b229034-95af-4b42-baa2-dd8c2139dd91"/>
  <p:tag name="COMMONDATA" val="eyJjb3VudCI6MTIsImhkaWQiOiJiMzBlYTVjZGYwYzIyZTliYmVkNzc4MmE1N2ZlMmMwMSIsInVzZXJDb3VudCI6MTJ9"/>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5085</Words>
  <Application>WPS 演示</Application>
  <PresentationFormat>宽屏</PresentationFormat>
  <Paragraphs>352</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46</vt:i4>
      </vt:variant>
    </vt:vector>
  </HeadingPairs>
  <TitlesOfParts>
    <vt:vector size="60" baseType="lpstr">
      <vt:lpstr>Arial</vt:lpstr>
      <vt:lpstr>宋体</vt:lpstr>
      <vt:lpstr>Wingdings</vt:lpstr>
      <vt:lpstr>思源黑体 CN Heavy</vt:lpstr>
      <vt:lpstr>黑体</vt:lpstr>
      <vt:lpstr>思源黑体 CN Medium</vt:lpstr>
      <vt:lpstr>Segoe UI</vt:lpstr>
      <vt:lpstr>微软雅黑</vt:lpstr>
      <vt:lpstr>等线</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我没有网名</cp:lastModifiedBy>
  <cp:revision>41</cp:revision>
  <dcterms:created xsi:type="dcterms:W3CDTF">2019-11-18T12:56:00Z</dcterms:created>
  <dcterms:modified xsi:type="dcterms:W3CDTF">2023-12-03T17:41:36Z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2052-11.1.0.15319</vt:lpwstr>
  </property>
  <property fmtid="{D5CDD505-2E9C-101B-9397-08002B2CF9AE}" pid="3" name="KSOTemplateUUID">
    <vt:lpwstr>v1.0_mb_v5O8bPa7SBGFkMn9aYGhwg==</vt:lpwstr>
  </property>
  <property fmtid="{D5CDD505-2E9C-101B-9397-08002B2CF9AE}" pid="4" name="ICV">
    <vt:lpwstr>0EDBC9A0B76641F8B7E36BF1D6AA6859_11</vt:lpwstr>
  </property>
</Properties>
</file>